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519" r:id="rId2"/>
    <p:sldId id="436" r:id="rId3"/>
    <p:sldId id="522" r:id="rId4"/>
    <p:sldId id="529" r:id="rId5"/>
    <p:sldId id="434" r:id="rId6"/>
    <p:sldId id="520" r:id="rId7"/>
    <p:sldId id="527" r:id="rId8"/>
    <p:sldId id="550" r:id="rId9"/>
    <p:sldId id="437" r:id="rId10"/>
    <p:sldId id="525" r:id="rId11"/>
    <p:sldId id="493" r:id="rId12"/>
    <p:sldId id="494" r:id="rId13"/>
    <p:sldId id="526" r:id="rId14"/>
    <p:sldId id="496" r:id="rId15"/>
    <p:sldId id="528" r:id="rId16"/>
    <p:sldId id="497" r:id="rId17"/>
    <p:sldId id="438" r:id="rId18"/>
    <p:sldId id="559" r:id="rId19"/>
    <p:sldId id="555" r:id="rId20"/>
    <p:sldId id="556" r:id="rId21"/>
    <p:sldId id="551" r:id="rId22"/>
    <p:sldId id="546" r:id="rId23"/>
    <p:sldId id="547" r:id="rId24"/>
    <p:sldId id="548" r:id="rId25"/>
    <p:sldId id="552" r:id="rId26"/>
    <p:sldId id="533" r:id="rId27"/>
    <p:sldId id="553" r:id="rId28"/>
    <p:sldId id="441" r:id="rId29"/>
    <p:sldId id="442" r:id="rId30"/>
    <p:sldId id="554" r:id="rId31"/>
    <p:sldId id="540" r:id="rId32"/>
    <p:sldId id="488" r:id="rId33"/>
    <p:sldId id="474" r:id="rId34"/>
    <p:sldId id="538" r:id="rId35"/>
    <p:sldId id="541" r:id="rId36"/>
    <p:sldId id="473" r:id="rId37"/>
    <p:sldId id="475" r:id="rId38"/>
    <p:sldId id="500" r:id="rId39"/>
    <p:sldId id="501" r:id="rId40"/>
    <p:sldId id="503" r:id="rId41"/>
    <p:sldId id="478" r:id="rId42"/>
    <p:sldId id="499" r:id="rId43"/>
    <p:sldId id="542" r:id="rId44"/>
    <p:sldId id="504" r:id="rId45"/>
    <p:sldId id="509" r:id="rId46"/>
    <p:sldId id="511" r:id="rId47"/>
    <p:sldId id="510" r:id="rId48"/>
    <p:sldId id="507" r:id="rId49"/>
    <p:sldId id="506" r:id="rId50"/>
    <p:sldId id="508" r:id="rId51"/>
    <p:sldId id="544" r:id="rId52"/>
    <p:sldId id="545" r:id="rId53"/>
    <p:sldId id="557" r:id="rId54"/>
    <p:sldId id="558" r:id="rId5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00CC99"/>
    <a:srgbClr val="FF33CC"/>
    <a:srgbClr val="FFFF00"/>
    <a:srgbClr val="0000FF"/>
    <a:srgbClr val="6600FF"/>
    <a:srgbClr val="CC00FF"/>
    <a:srgbClr val="666699"/>
    <a:srgbClr val="993366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7F49C-254D-4A6D-BD21-47532F79798D}" type="datetimeFigureOut">
              <a:rPr lang="fr-FR" smtClean="0"/>
              <a:pPr/>
              <a:t>22/02/2014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E78CD-66A7-4C4B-AAD0-842E8722ED5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65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E78CD-66A7-4C4B-AAD0-842E8722ED58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13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5E3A1FA8-60F8-4364-BD9A-CCEB45E73EFE}" type="slidenum">
              <a:rPr lang="fr-FR" sz="1200">
                <a:solidFill>
                  <a:schemeClr val="tx1"/>
                </a:solidFill>
                <a:latin typeface="Arial" charset="0"/>
              </a:rPr>
              <a:pPr eaLnBrk="1" hangingPunct="1"/>
              <a:t>45</a:t>
            </a:fld>
            <a:endParaRPr lang="fr-FR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53D3A070-D9FC-4A61-877C-B98A46B38A72}" type="slidenum">
              <a:rPr lang="fr-FR" sz="1200">
                <a:solidFill>
                  <a:schemeClr val="tx1"/>
                </a:solidFill>
                <a:latin typeface="Arial" charset="0"/>
              </a:rPr>
              <a:pPr eaLnBrk="1" hangingPunct="1"/>
              <a:t>48</a:t>
            </a:fld>
            <a:endParaRPr lang="fr-FR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56C83B39-6D19-4CD0-B332-C8A70C0C7423}" type="slidenum">
              <a:rPr lang="fr-FR" sz="1200">
                <a:solidFill>
                  <a:schemeClr val="tx1"/>
                </a:solidFill>
                <a:latin typeface="Arial" charset="0"/>
              </a:rPr>
              <a:pPr eaLnBrk="1" hangingPunct="1"/>
              <a:t>49</a:t>
            </a:fld>
            <a:endParaRPr lang="fr-FR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9427E-CC91-4011-BCBA-689E6CAA8E77}" type="slidenum">
              <a:rPr lang="fr-FR"/>
              <a:pPr/>
              <a:t>52</a:t>
            </a:fld>
            <a:endParaRPr lang="fr-FR"/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>
              <a:defRPr sz="4800" b="1">
                <a:solidFill>
                  <a:schemeClr val="tx2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 dirty="0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88913"/>
            <a:ext cx="7524750" cy="3460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0" y="1125538"/>
            <a:ext cx="8820150" cy="573246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10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09728" indent="0">
              <a:lnSpc>
                <a:spcPct val="100000"/>
              </a:lnSpc>
              <a:spcBef>
                <a:spcPts val="300"/>
              </a:spcBef>
              <a:buSzPct val="40000"/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1527175" indent="0">
              <a:lnSpc>
                <a:spcPct val="100000"/>
              </a:lnSpc>
              <a:spcBef>
                <a:spcPts val="300"/>
              </a:spcBef>
              <a:buClr>
                <a:srgbClr val="0000FF"/>
              </a:buClr>
              <a:buSzPct val="50000"/>
              <a:buFont typeface="Arial" pitchFamily="34" charset="0"/>
              <a:buNone/>
              <a:defRPr kumimoji="0" lang="fr-FR" sz="1800" kern="1200" dirty="0" smtClean="0">
                <a:solidFill>
                  <a:srgbClr val="0000FF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buSzPct val="40000"/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rgbClr val="FFC000"/>
                </a:solidFill>
              </a:defRPr>
            </a:lvl1pPr>
            <a:extLst/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713104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buNone/>
              <a:defRPr sz="2800" b="1" cap="none" baseline="0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95736" y="2852936"/>
            <a:ext cx="576064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2">
                    <a:lumMod val="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Chevron 6"/>
          <p:cNvSpPr/>
          <p:nvPr/>
        </p:nvSpPr>
        <p:spPr>
          <a:xfrm>
            <a:off x="1733296" y="2916424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1547664" y="2924944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extLst/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700808"/>
            <a:ext cx="8229600" cy="430648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22/02/2014</a:t>
            </a:fld>
            <a:endParaRPr lang="fr-BE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latinLnBrk="0" hangingPunct="1">
        <a:spcBef>
          <a:spcPct val="0"/>
        </a:spcBef>
        <a:buNone/>
        <a:defRPr kumimoji="0" lang="en-US" sz="2800" b="0" kern="1200" dirty="0">
          <a:solidFill>
            <a:schemeClr val="bg2">
              <a:lumMod val="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670560" y="231087"/>
            <a:ext cx="7772400" cy="1829761"/>
          </a:xfrm>
        </p:spPr>
        <p:txBody>
          <a:bodyPr>
            <a:normAutofit/>
          </a:bodyPr>
          <a:lstStyle/>
          <a:p>
            <a:r>
              <a:rPr lang="fr-FR" dirty="0" smtClean="0"/>
              <a:t>Performances laitières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0" y="2348880"/>
            <a:ext cx="9144000" cy="936104"/>
          </a:xfrm>
          <a:solidFill>
            <a:schemeClr val="bg2">
              <a:lumMod val="90000"/>
            </a:schemeClr>
          </a:solidFill>
        </p:spPr>
        <p:txBody>
          <a:bodyPr anchor="ctr">
            <a:norm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</a:rPr>
              <a:t>A - FACTEURS DE VARIATION</a:t>
            </a:r>
            <a:endParaRPr lang="fr-FR" sz="2800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9752" y="4149080"/>
            <a:ext cx="6709752" cy="244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03648" y="3861048"/>
            <a:ext cx="3312368" cy="266429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 flipV="1">
            <a:off x="4644008" y="4023787"/>
            <a:ext cx="1368152" cy="42268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flipV="1">
            <a:off x="4644008" y="4451833"/>
            <a:ext cx="1050620" cy="42268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V="1">
            <a:off x="4604016" y="5805262"/>
            <a:ext cx="1984207" cy="78918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971600" y="4309232"/>
            <a:ext cx="31683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Anthony </a:t>
            </a:r>
            <a:r>
              <a:rPr lang="fr-FR" sz="2000" b="1" dirty="0" err="1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Letort</a:t>
            </a:r>
            <a:endParaRPr lang="fr-FR" sz="20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endParaRPr lang="fr-FR" sz="20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fr-F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ISARA 2A</a:t>
            </a:r>
          </a:p>
          <a:p>
            <a:pPr algn="ctr"/>
            <a:r>
              <a:rPr lang="fr-FR" sz="1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UE Analyse des conduites d’élevage</a:t>
            </a:r>
          </a:p>
          <a:p>
            <a:pPr algn="ctr"/>
            <a:endParaRPr lang="fr-FR" sz="20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endParaRPr lang="fr-FR" sz="20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3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27784" y="1700808"/>
            <a:ext cx="6059016" cy="4306483"/>
          </a:xfrm>
        </p:spPr>
        <p:txBody>
          <a:bodyPr>
            <a:normAutofit/>
          </a:bodyPr>
          <a:lstStyle/>
          <a:p>
            <a:r>
              <a:rPr lang="fr-FR" dirty="0" smtClean="0"/>
              <a:t>Le rumen  doit également retrouver un nombre maximal de papilles</a:t>
            </a:r>
          </a:p>
          <a:p>
            <a:pPr lvl="1"/>
            <a:r>
              <a:rPr lang="fr-FR" dirty="0" smtClean="0"/>
              <a:t>Une partie des papilles </a:t>
            </a:r>
            <a:r>
              <a:rPr lang="fr-FR" dirty="0" err="1" smtClean="0"/>
              <a:t>ruminales</a:t>
            </a:r>
            <a:r>
              <a:rPr lang="fr-FR" dirty="0" smtClean="0"/>
              <a:t> disparait pendant le tarissement car l’alimentation est moins riche en sucre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Et l’écosystème </a:t>
            </a:r>
            <a:r>
              <a:rPr lang="fr-FR" dirty="0" err="1" smtClean="0"/>
              <a:t>ruminal</a:t>
            </a:r>
            <a:r>
              <a:rPr lang="fr-FR" dirty="0" smtClean="0"/>
              <a:t> doit être adapté à la ration du début de lactation</a:t>
            </a:r>
          </a:p>
          <a:p>
            <a:pPr lvl="1"/>
            <a:r>
              <a:rPr lang="fr-FR" dirty="0" smtClean="0"/>
              <a:t>Une ration souvent riche en sucres rapidement fermentescibles (« </a:t>
            </a:r>
            <a:r>
              <a:rPr lang="fr-FR" dirty="0" err="1" smtClean="0"/>
              <a:t>ccé</a:t>
            </a:r>
            <a:r>
              <a:rPr lang="fr-FR" dirty="0" smtClean="0"/>
              <a:t> »)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début de lactation</a:t>
            </a:r>
            <a:endParaRPr lang="fr-FR" dirty="0"/>
          </a:p>
        </p:txBody>
      </p:sp>
      <p:pic>
        <p:nvPicPr>
          <p:cNvPr id="5122" name="Picture 2" descr="http://courses.washington.edu/chordate/453photos/gut_photos/cow_rum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240026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uclouvain.be/cps/ucl/doc/bnut/images/cellu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4293096"/>
            <a:ext cx="2400263" cy="1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2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4941168"/>
            <a:ext cx="8229600" cy="1728192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Si régime sans concentrés en fin de gestation</a:t>
            </a:r>
          </a:p>
          <a:p>
            <a:pPr lvl="1"/>
            <a:r>
              <a:rPr lang="fr-FR" dirty="0" smtClean="0"/>
              <a:t>La surface maximale de papilles est atteinte </a:t>
            </a:r>
            <a:r>
              <a:rPr lang="fr-FR" dirty="0" smtClean="0">
                <a:solidFill>
                  <a:srgbClr val="FF0000"/>
                </a:solidFill>
              </a:rPr>
              <a:t>6 semaines </a:t>
            </a:r>
            <a:r>
              <a:rPr lang="fr-FR" dirty="0" smtClean="0"/>
              <a:t>après mise-bas</a:t>
            </a:r>
          </a:p>
          <a:p>
            <a:pPr lvl="1"/>
            <a:r>
              <a:rPr lang="fr-FR" dirty="0" smtClean="0"/>
              <a:t>Fréquence élevée des cétoses cliniques</a:t>
            </a:r>
          </a:p>
          <a:p>
            <a:pPr lvl="1"/>
            <a:r>
              <a:rPr lang="fr-FR" dirty="0" smtClean="0"/>
              <a:t>Savoir d’une cétose clinique = 10 cétoses </a:t>
            </a:r>
            <a:r>
              <a:rPr lang="fr-FR" dirty="0" err="1" smtClean="0"/>
              <a:t>subcliniques</a:t>
            </a:r>
            <a:r>
              <a:rPr lang="fr-FR" dirty="0" smtClean="0"/>
              <a:t> non vues</a:t>
            </a:r>
          </a:p>
          <a:p>
            <a:pPr lvl="1"/>
            <a:r>
              <a:rPr lang="fr-FR" dirty="0" smtClean="0"/>
              <a:t>Une cétose </a:t>
            </a:r>
            <a:r>
              <a:rPr lang="fr-FR" dirty="0" err="1" smtClean="0"/>
              <a:t>subclinique</a:t>
            </a:r>
            <a:r>
              <a:rPr lang="fr-FR" dirty="0" smtClean="0"/>
              <a:t> = 340 à 450  L de lait en moins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développement des papilles </a:t>
            </a:r>
            <a:r>
              <a:rPr lang="fr-FR" dirty="0" err="1" smtClean="0"/>
              <a:t>ruminales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298374" y="764704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fr-FR" sz="1200" dirty="0" err="1" smtClean="0">
                <a:latin typeface="Calibri" pitchFamily="34" charset="0"/>
                <a:cs typeface="Calibri" pitchFamily="34" charset="0"/>
              </a:rPr>
              <a:t>Dirksen</a:t>
            </a:r>
            <a:r>
              <a:rPr lang="fr-FR" sz="1200" dirty="0" smtClean="0">
                <a:latin typeface="Calibri" pitchFamily="34" charset="0"/>
                <a:cs typeface="Calibri" pitchFamily="34" charset="0"/>
              </a:rPr>
              <a:t> et al, 1985)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2483768" y="3789040"/>
            <a:ext cx="3960440" cy="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2483768" y="1700808"/>
            <a:ext cx="0" cy="208823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727684" y="1239143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% surface maximale de papilles </a:t>
            </a:r>
            <a:r>
              <a:rPr lang="fr-FR" sz="1200" dirty="0" err="1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ruminales</a:t>
            </a:r>
            <a:endParaRPr lang="fr-FR" sz="1200" dirty="0" smtClean="0">
              <a:solidFill>
                <a:srgbClr val="00B0F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442669" y="364502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Jours par rapport à la mise bas</a:t>
            </a:r>
          </a:p>
        </p:txBody>
      </p:sp>
      <p:cxnSp>
        <p:nvCxnSpPr>
          <p:cNvPr id="14" name="Connecteur droit 13"/>
          <p:cNvCxnSpPr/>
          <p:nvPr/>
        </p:nvCxnSpPr>
        <p:spPr>
          <a:xfrm>
            <a:off x="4139952" y="3702732"/>
            <a:ext cx="0" cy="17312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4572000" y="3702478"/>
            <a:ext cx="0" cy="17312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5436096" y="3702478"/>
            <a:ext cx="0" cy="17312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5011223" y="3702732"/>
            <a:ext cx="0" cy="17312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3977935" y="3968189"/>
            <a:ext cx="324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341594" y="3969268"/>
            <a:ext cx="460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14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80817" y="3983168"/>
            <a:ext cx="460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28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205689" y="3968186"/>
            <a:ext cx="460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42</a:t>
            </a:r>
          </a:p>
        </p:txBody>
      </p:sp>
      <p:cxnSp>
        <p:nvCxnSpPr>
          <p:cNvPr id="25" name="Connecteur droit 24"/>
          <p:cNvCxnSpPr/>
          <p:nvPr/>
        </p:nvCxnSpPr>
        <p:spPr>
          <a:xfrm>
            <a:off x="2843808" y="3702732"/>
            <a:ext cx="0" cy="17312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555776" y="3968187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-50</a:t>
            </a:r>
          </a:p>
        </p:txBody>
      </p:sp>
      <p:cxnSp>
        <p:nvCxnSpPr>
          <p:cNvPr id="28" name="Connecteur droit 27"/>
          <p:cNvCxnSpPr/>
          <p:nvPr/>
        </p:nvCxnSpPr>
        <p:spPr>
          <a:xfrm>
            <a:off x="4139952" y="1772816"/>
            <a:ext cx="0" cy="1929916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2393758" y="2132856"/>
            <a:ext cx="16201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2402759" y="2924944"/>
            <a:ext cx="162018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838883" y="199435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100 %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898703" y="274875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50 %</a:t>
            </a:r>
          </a:p>
        </p:txBody>
      </p:sp>
      <p:cxnSp>
        <p:nvCxnSpPr>
          <p:cNvPr id="39" name="Connecteur droit 38"/>
          <p:cNvCxnSpPr/>
          <p:nvPr/>
        </p:nvCxnSpPr>
        <p:spPr>
          <a:xfrm>
            <a:off x="2843808" y="2492896"/>
            <a:ext cx="1296145" cy="864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4139953" y="3356992"/>
            <a:ext cx="2016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4341594" y="2132856"/>
            <a:ext cx="1166510" cy="1224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V="1">
            <a:off x="2564777" y="2132854"/>
            <a:ext cx="3591399" cy="2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3284240" y="2348880"/>
            <a:ext cx="855712" cy="216024"/>
          </a:xfrm>
          <a:prstGeom prst="line">
            <a:avLst/>
          </a:prstGeom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4139953" y="2132856"/>
            <a:ext cx="576063" cy="432048"/>
          </a:xfrm>
          <a:prstGeom prst="line">
            <a:avLst/>
          </a:prstGeom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5508104" y="2132854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flipV="1">
            <a:off x="4716016" y="2132854"/>
            <a:ext cx="720080" cy="2"/>
          </a:xfrm>
          <a:prstGeom prst="line">
            <a:avLst/>
          </a:prstGeom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5076056" y="256490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Régime sans concentré pendant le tarissement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4318495" y="154198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Régime avec concentré pendant le tarissement</a:t>
            </a:r>
          </a:p>
        </p:txBody>
      </p:sp>
    </p:spTree>
    <p:extLst>
      <p:ext uri="{BB962C8B-B14F-4D97-AF65-F5344CB8AC3E}">
        <p14:creationId xmlns:p14="http://schemas.microsoft.com/office/powerpoint/2010/main" val="42568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rumen se prépare au tarissement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2952328"/>
          </a:xfrm>
        </p:spPr>
        <p:txBody>
          <a:bodyPr>
            <a:normAutofit/>
          </a:bodyPr>
          <a:lstStyle/>
          <a:p>
            <a:r>
              <a:rPr lang="fr-FR" dirty="0" smtClean="0"/>
              <a:t>Au tarissement :</a:t>
            </a:r>
          </a:p>
          <a:p>
            <a:pPr lvl="1"/>
            <a:r>
              <a:rPr lang="fr-FR" dirty="0" smtClean="0"/>
              <a:t>Foin grossier</a:t>
            </a:r>
          </a:p>
          <a:p>
            <a:pPr lvl="1"/>
            <a:r>
              <a:rPr lang="fr-FR" dirty="0" smtClean="0"/>
              <a:t>Mais foin de qualité</a:t>
            </a:r>
          </a:p>
          <a:p>
            <a:pPr lvl="1"/>
            <a:r>
              <a:rPr lang="fr-FR" dirty="0" smtClean="0"/>
              <a:t>50% de fourrages communs avec la lactation</a:t>
            </a:r>
          </a:p>
          <a:p>
            <a:pPr lvl="1"/>
            <a:r>
              <a:rPr lang="fr-FR" dirty="0" smtClean="0"/>
              <a:t>Des stimulations d’ingestion quotidiennes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Au moins 40 kg de </a:t>
            </a:r>
            <a:r>
              <a:rPr lang="fr-FR" dirty="0" err="1" smtClean="0"/>
              <a:t>ccé</a:t>
            </a:r>
            <a:r>
              <a:rPr lang="fr-FR" dirty="0" smtClean="0"/>
              <a:t> /VL sur les 3 dernières semaines de gestation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113506" y="1415979"/>
            <a:ext cx="6758674" cy="1368152"/>
            <a:chOff x="1694505" y="1268760"/>
            <a:chExt cx="6758674" cy="1368152"/>
          </a:xfrm>
        </p:grpSpPr>
        <p:sp>
          <p:nvSpPr>
            <p:cNvPr id="5" name="Ellipse 4"/>
            <p:cNvSpPr/>
            <p:nvPr/>
          </p:nvSpPr>
          <p:spPr>
            <a:xfrm>
              <a:off x="3635896" y="1268760"/>
              <a:ext cx="2520280" cy="1368152"/>
            </a:xfrm>
            <a:prstGeom prst="ellipse">
              <a:avLst/>
            </a:prstGeom>
            <a:solidFill>
              <a:srgbClr val="99FFCC"/>
            </a:solidFill>
            <a:ln w="28575">
              <a:solidFill>
                <a:srgbClr val="00CC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414804" y="1268760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rgbClr val="00CC66"/>
                  </a:solidFill>
                  <a:latin typeface="Calibri" pitchFamily="34" charset="0"/>
                  <a:cs typeface="Calibri" pitchFamily="34" charset="0"/>
                </a:rPr>
                <a:t>RUMEN</a:t>
              </a:r>
            </a:p>
          </p:txBody>
        </p:sp>
        <p:sp>
          <p:nvSpPr>
            <p:cNvPr id="7" name="Flèche courbée vers la gauche 6"/>
            <p:cNvSpPr/>
            <p:nvPr/>
          </p:nvSpPr>
          <p:spPr>
            <a:xfrm rot="12443053" flipH="1">
              <a:off x="6007112" y="1440994"/>
              <a:ext cx="298129" cy="720080"/>
            </a:xfrm>
            <a:prstGeom prst="curvedLeftArrow">
              <a:avLst/>
            </a:prstGeom>
            <a:ln w="28575">
              <a:solidFill>
                <a:srgbClr val="99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Flèche courbée vers le haut 7"/>
            <p:cNvSpPr/>
            <p:nvPr/>
          </p:nvSpPr>
          <p:spPr>
            <a:xfrm rot="4139702">
              <a:off x="3152606" y="1581537"/>
              <a:ext cx="893923" cy="482037"/>
            </a:xfrm>
            <a:prstGeom prst="curvedUpArrow">
              <a:avLst/>
            </a:prstGeom>
            <a:ln w="28575">
              <a:solidFill>
                <a:srgbClr val="99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" name="Flèche courbée vers le haut 8"/>
            <p:cNvSpPr/>
            <p:nvPr/>
          </p:nvSpPr>
          <p:spPr>
            <a:xfrm>
              <a:off x="4630828" y="1826518"/>
              <a:ext cx="648072" cy="312700"/>
            </a:xfrm>
            <a:prstGeom prst="curvedUpArrow">
              <a:avLst>
                <a:gd name="adj1" fmla="val 25000"/>
                <a:gd name="adj2" fmla="val 51813"/>
                <a:gd name="adj3" fmla="val 25000"/>
              </a:avLst>
            </a:prstGeom>
            <a:ln w="28575">
              <a:solidFill>
                <a:srgbClr val="00CC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" name="Flèche courbée vers le haut 9"/>
            <p:cNvSpPr/>
            <p:nvPr/>
          </p:nvSpPr>
          <p:spPr>
            <a:xfrm rot="10800000">
              <a:off x="4597292" y="1491745"/>
              <a:ext cx="648072" cy="312700"/>
            </a:xfrm>
            <a:prstGeom prst="curvedUpArrow">
              <a:avLst>
                <a:gd name="adj1" fmla="val 25000"/>
                <a:gd name="adj2" fmla="val 51813"/>
                <a:gd name="adj3" fmla="val 25000"/>
              </a:avLst>
            </a:prstGeom>
            <a:ln w="28575">
              <a:solidFill>
                <a:srgbClr val="00CC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136556" y="1968127"/>
              <a:ext cx="2316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9933FF"/>
                  </a:solidFill>
                  <a:latin typeface="Calibri" pitchFamily="34" charset="0"/>
                  <a:cs typeface="Calibri" pitchFamily="34" charset="0"/>
                </a:rPr>
                <a:t>Absorption rapide des AGV</a:t>
              </a:r>
            </a:p>
            <a:p>
              <a:pPr algn="ctr"/>
              <a:r>
                <a:rPr lang="fr-FR" sz="1200" dirty="0" smtClean="0">
                  <a:solidFill>
                    <a:srgbClr val="9933FF"/>
                  </a:solidFill>
                  <a:latin typeface="Calibri" pitchFamily="34" charset="0"/>
                  <a:cs typeface="Calibri" pitchFamily="34" charset="0"/>
                </a:rPr>
                <a:t>(papilles </a:t>
              </a:r>
              <a:r>
                <a:rPr lang="fr-FR" sz="1200" dirty="0" err="1" smtClean="0">
                  <a:solidFill>
                    <a:srgbClr val="9933FF"/>
                  </a:solidFill>
                  <a:latin typeface="Calibri" pitchFamily="34" charset="0"/>
                  <a:cs typeface="Calibri" pitchFamily="34" charset="0"/>
                </a:rPr>
                <a:t>ruminales</a:t>
              </a:r>
              <a:r>
                <a:rPr lang="fr-FR" sz="1200" dirty="0" smtClean="0">
                  <a:solidFill>
                    <a:srgbClr val="9933FF"/>
                  </a:solidFill>
                  <a:latin typeface="Calibri" pitchFamily="34" charset="0"/>
                  <a:cs typeface="Calibri" pitchFamily="34" charset="0"/>
                </a:rPr>
                <a:t> développées)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694505" y="2095376"/>
              <a:ext cx="2160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algn="ctr">
                <a:defRPr sz="1200" b="1">
                  <a:solidFill>
                    <a:srgbClr val="9933FF"/>
                  </a:solidFill>
                  <a:latin typeface="Calibri" pitchFamily="34" charset="0"/>
                  <a:cs typeface="Calibri" pitchFamily="34" charset="0"/>
                </a:defRPr>
              </a:lvl1pPr>
            </a:lstStyle>
            <a:p>
              <a:r>
                <a:rPr lang="fr-FR" dirty="0"/>
                <a:t>Ingestion </a:t>
              </a:r>
              <a:r>
                <a:rPr lang="fr-FR" dirty="0" smtClean="0"/>
                <a:t>stimulée</a:t>
              </a:r>
            </a:p>
            <a:p>
              <a:r>
                <a:rPr lang="fr-FR" b="0" dirty="0" smtClean="0"/>
                <a:t>(capacité d’ingestion maximale)</a:t>
              </a:r>
              <a:endParaRPr lang="fr-FR" b="0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889273" y="2155882"/>
              <a:ext cx="2160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9933FF"/>
                  </a:solidFill>
                  <a:latin typeface="Calibri" pitchFamily="34" charset="0"/>
                  <a:cs typeface="Calibri" pitchFamily="34" charset="0"/>
                </a:rPr>
                <a:t>Ecosystème microbien adapté et entretenu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4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Conséquence : le déficit du début de lactation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755576" y="3298289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lvl="1" algn="ctr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dirty="0">
                <a:solidFill>
                  <a:srgbClr val="0000FF"/>
                </a:solidFill>
                <a:latin typeface="Calibri" pitchFamily="34" charset="0"/>
              </a:rPr>
              <a:t>La femelle ne </a:t>
            </a:r>
            <a:r>
              <a:rPr lang="fr-FR" dirty="0" smtClean="0">
                <a:solidFill>
                  <a:srgbClr val="0000FF"/>
                </a:solidFill>
                <a:latin typeface="Calibri" pitchFamily="34" charset="0"/>
              </a:rPr>
              <a:t>peut pas </a:t>
            </a:r>
            <a:r>
              <a:rPr lang="fr-FR" dirty="0">
                <a:solidFill>
                  <a:srgbClr val="0000FF"/>
                </a:solidFill>
                <a:latin typeface="Calibri" pitchFamily="34" charset="0"/>
              </a:rPr>
              <a:t>satisfaire la demande énergétique </a:t>
            </a:r>
            <a:r>
              <a:rPr lang="fr-FR" dirty="0" smtClean="0">
                <a:solidFill>
                  <a:srgbClr val="0000FF"/>
                </a:solidFill>
                <a:latin typeface="Calibri" pitchFamily="34" charset="0"/>
              </a:rPr>
              <a:t>mammaire</a:t>
            </a:r>
            <a:endParaRPr lang="fr-FR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55576" y="2025853"/>
            <a:ext cx="763284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Les 50 premiers jours, le rumen n’a pas encore repris ses aptitudes optimales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6892" y="5003884"/>
            <a:ext cx="4230216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3175" lvl="1" algn="ctr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dirty="0">
                <a:solidFill>
                  <a:schemeClr val="bg1"/>
                </a:solidFill>
                <a:latin typeface="Calibri" pitchFamily="34" charset="0"/>
              </a:rPr>
              <a:t>Elle puise dans ces </a:t>
            </a:r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réserves adipeuses</a:t>
            </a:r>
            <a:endParaRPr lang="fr-FR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3744753"/>
            <a:ext cx="7632848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175" lvl="1" algn="ctr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b="1" dirty="0">
                <a:solidFill>
                  <a:srgbClr val="FF0000"/>
                </a:solidFill>
                <a:latin typeface="Calibri" pitchFamily="34" charset="0"/>
              </a:rPr>
              <a:t>Elle est donc en déficit énergétique pendant au moins </a:t>
            </a:r>
            <a:r>
              <a:rPr lang="fr-FR" b="1" dirty="0" smtClean="0">
                <a:solidFill>
                  <a:srgbClr val="FF0000"/>
                </a:solidFill>
                <a:latin typeface="Calibri" pitchFamily="34" charset="0"/>
              </a:rPr>
              <a:t>50 jours</a:t>
            </a:r>
            <a:endParaRPr lang="fr-FR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10" name="Connecteur droit avec flèche 9"/>
          <p:cNvCxnSpPr>
            <a:stCxn id="4" idx="2"/>
            <a:endCxn id="2" idx="0"/>
          </p:cNvCxnSpPr>
          <p:nvPr/>
        </p:nvCxnSpPr>
        <p:spPr>
          <a:xfrm>
            <a:off x="4572000" y="2395185"/>
            <a:ext cx="0" cy="903104"/>
          </a:xfrm>
          <a:prstGeom prst="straightConnector1">
            <a:avLst/>
          </a:pr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droit avec flèche 17"/>
          <p:cNvCxnSpPr>
            <a:stCxn id="8" idx="2"/>
            <a:endCxn id="7" idx="0"/>
          </p:cNvCxnSpPr>
          <p:nvPr/>
        </p:nvCxnSpPr>
        <p:spPr>
          <a:xfrm>
            <a:off x="4572000" y="4114085"/>
            <a:ext cx="0" cy="889799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41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déficit énergétique des 5</a:t>
            </a:r>
            <a:r>
              <a:rPr lang="fr-FR" dirty="0" smtClean="0"/>
              <a:t>0 premiers jours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1057406" y="1556792"/>
            <a:ext cx="0" cy="407309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057406" y="5629890"/>
            <a:ext cx="6420584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10"/>
          <p:cNvSpPr/>
          <p:nvPr/>
        </p:nvSpPr>
        <p:spPr>
          <a:xfrm>
            <a:off x="1065320" y="2537162"/>
            <a:ext cx="5513033" cy="1857285"/>
          </a:xfrm>
          <a:custGeom>
            <a:avLst/>
            <a:gdLst>
              <a:gd name="connsiteX0" fmla="*/ 0 w 5513033"/>
              <a:gd name="connsiteY0" fmla="*/ 1049417 h 1857285"/>
              <a:gd name="connsiteX1" fmla="*/ 1083076 w 5513033"/>
              <a:gd name="connsiteY1" fmla="*/ 19607 h 1857285"/>
              <a:gd name="connsiteX2" fmla="*/ 5513033 w 5513033"/>
              <a:gd name="connsiteY2" fmla="*/ 1857285 h 18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3033" h="1857285">
                <a:moveTo>
                  <a:pt x="0" y="1049417"/>
                </a:moveTo>
                <a:cubicBezTo>
                  <a:pt x="82118" y="467189"/>
                  <a:pt x="164237" y="-115038"/>
                  <a:pt x="1083076" y="19607"/>
                </a:cubicBezTo>
                <a:cubicBezTo>
                  <a:pt x="2001915" y="154252"/>
                  <a:pt x="3757474" y="1005768"/>
                  <a:pt x="5513033" y="1857285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 11"/>
          <p:cNvSpPr/>
          <p:nvPr/>
        </p:nvSpPr>
        <p:spPr>
          <a:xfrm>
            <a:off x="1083076" y="2707646"/>
            <a:ext cx="5592932" cy="1349449"/>
          </a:xfrm>
          <a:custGeom>
            <a:avLst/>
            <a:gdLst>
              <a:gd name="connsiteX0" fmla="*/ 0 w 5592932"/>
              <a:gd name="connsiteY0" fmla="*/ 870055 h 1349449"/>
              <a:gd name="connsiteX1" fmla="*/ 1615736 w 5592932"/>
              <a:gd name="connsiteY1" fmla="*/ 8921 h 1349449"/>
              <a:gd name="connsiteX2" fmla="*/ 5592932 w 5592932"/>
              <a:gd name="connsiteY2" fmla="*/ 1349449 h 134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2932" h="1349449">
                <a:moveTo>
                  <a:pt x="0" y="870055"/>
                </a:moveTo>
                <a:cubicBezTo>
                  <a:pt x="341790" y="399538"/>
                  <a:pt x="683581" y="-70978"/>
                  <a:pt x="1615736" y="8921"/>
                </a:cubicBezTo>
                <a:cubicBezTo>
                  <a:pt x="2547891" y="88820"/>
                  <a:pt x="4070411" y="719134"/>
                  <a:pt x="5592932" y="1349449"/>
                </a:cubicBezTo>
              </a:path>
            </a:pathLst>
          </a:custGeom>
          <a:noFill/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128430" y="1402903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FF0000"/>
                </a:solidFill>
                <a:latin typeface="Calibri" pitchFamily="34" charset="0"/>
              </a:rPr>
              <a:t>Déficit énergétique systématique 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1979712" y="1720054"/>
            <a:ext cx="72008" cy="987592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128430" y="255672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  <a:latin typeface="Calibri" pitchFamily="34" charset="0"/>
              </a:rPr>
              <a:t>-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853128" y="344804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  <a:latin typeface="Calibri" pitchFamily="34" charset="0"/>
              </a:rPr>
              <a:t>+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427984" y="424055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FF0000"/>
                </a:solidFill>
                <a:latin typeface="Calibri" pitchFamily="34" charset="0"/>
              </a:rPr>
              <a:t>Reprise d’état</a:t>
            </a:r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5321180" y="3817381"/>
            <a:ext cx="330940" cy="475715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284198" y="1874414"/>
            <a:ext cx="3744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rgbClr val="FF0000"/>
                </a:solidFill>
                <a:latin typeface="Calibri" pitchFamily="34" charset="0"/>
              </a:rPr>
              <a:t>Déficit acceptable : 180 UFL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53350" y="118746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itchFamily="34" charset="0"/>
              </a:rPr>
              <a:t>PL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524328" y="544522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itchFamily="34" charset="0"/>
              </a:rPr>
              <a:t>Temps 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07504" y="3594227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00CC66"/>
                </a:solidFill>
                <a:latin typeface="Calibri" pitchFamily="34" charset="0"/>
              </a:rPr>
              <a:t>Apports alimentaires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3076" y="4940879"/>
            <a:ext cx="1688724" cy="637031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Le rumen retrouve ses aptitudes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29258" y="4940878"/>
            <a:ext cx="4349579" cy="637031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La production laitière diminue naturellement par réduction du nombre de cellules mammaires productrices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Espace réservé du contenu 1"/>
          <p:cNvSpPr>
            <a:spLocks noGrp="1"/>
          </p:cNvSpPr>
          <p:nvPr>
            <p:ph idx="1"/>
          </p:nvPr>
        </p:nvSpPr>
        <p:spPr>
          <a:xfrm>
            <a:off x="457200" y="5814556"/>
            <a:ext cx="8229600" cy="854804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9933FF"/>
                </a:solidFill>
              </a:rPr>
              <a:t>Balance énergétique = </a:t>
            </a:r>
          </a:p>
          <a:p>
            <a:pPr marL="109728" indent="0">
              <a:buNone/>
            </a:pPr>
            <a:r>
              <a:rPr lang="fr-FR" dirty="0">
                <a:solidFill>
                  <a:srgbClr val="9933FF"/>
                </a:solidFill>
              </a:rPr>
              <a:t>	</a:t>
            </a:r>
            <a:r>
              <a:rPr lang="fr-FR" dirty="0" smtClean="0">
                <a:solidFill>
                  <a:srgbClr val="9933FF"/>
                </a:solidFill>
              </a:rPr>
              <a:t>    l’énergie issue de l’alimentation</a:t>
            </a:r>
          </a:p>
          <a:p>
            <a:pPr marL="109728" indent="0">
              <a:buNone/>
            </a:pPr>
            <a:r>
              <a:rPr lang="fr-FR" dirty="0">
                <a:solidFill>
                  <a:srgbClr val="9933FF"/>
                </a:solidFill>
              </a:rPr>
              <a:t>	</a:t>
            </a:r>
            <a:r>
              <a:rPr lang="fr-FR" dirty="0" smtClean="0">
                <a:solidFill>
                  <a:srgbClr val="9933FF"/>
                </a:solidFill>
              </a:rPr>
              <a:t> – l’énergie nécessaire à la production laitière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5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droit 39"/>
          <p:cNvCxnSpPr/>
          <p:nvPr/>
        </p:nvCxnSpPr>
        <p:spPr>
          <a:xfrm>
            <a:off x="818341" y="4145837"/>
            <a:ext cx="4403932" cy="0"/>
          </a:xfrm>
          <a:prstGeom prst="line">
            <a:avLst/>
          </a:prstGeom>
          <a:noFill/>
          <a:ln w="12700" cmpd="sng">
            <a:solidFill>
              <a:srgbClr val="00CC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note d’état corporel comme indicateur</a:t>
            </a:r>
            <a:endParaRPr lang="fr-FR" dirty="0"/>
          </a:p>
        </p:txBody>
      </p:sp>
      <p:pic>
        <p:nvPicPr>
          <p:cNvPr id="4" name="Picture 1031" descr="C:\Documents and Settings\Utilisateur\Bureau\formation\signes 46\signes des bovins 46\P101009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22273" y="4409308"/>
            <a:ext cx="3824660" cy="230425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e 20"/>
          <p:cNvGrpSpPr/>
          <p:nvPr/>
        </p:nvGrpSpPr>
        <p:grpSpPr>
          <a:xfrm>
            <a:off x="163983" y="2411582"/>
            <a:ext cx="949208" cy="4257778"/>
            <a:chOff x="163983" y="2226289"/>
            <a:chExt cx="949208" cy="4257778"/>
          </a:xfrm>
        </p:grpSpPr>
        <p:cxnSp>
          <p:nvCxnSpPr>
            <p:cNvPr id="7" name="Connecteur droit avec flèche 6"/>
            <p:cNvCxnSpPr/>
            <p:nvPr/>
          </p:nvCxnSpPr>
          <p:spPr>
            <a:xfrm flipV="1">
              <a:off x="802895" y="2226289"/>
              <a:ext cx="0" cy="372299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740047" y="2527095"/>
              <a:ext cx="12569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740047" y="5342183"/>
              <a:ext cx="12569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186247" y="5198469"/>
              <a:ext cx="576064" cy="462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63983" y="2383381"/>
              <a:ext cx="576064" cy="462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3,5</a:t>
              </a:r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740047" y="3501549"/>
              <a:ext cx="12569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735503" y="4367730"/>
              <a:ext cx="12569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186247" y="4224015"/>
              <a:ext cx="576064" cy="462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2,5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6247" y="3357834"/>
              <a:ext cx="576064" cy="462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3</a:t>
              </a: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74279" y="6021288"/>
              <a:ext cx="638912" cy="462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NEC</a:t>
              </a:r>
            </a:p>
          </p:txBody>
        </p:sp>
      </p:grpSp>
      <p:pic>
        <p:nvPicPr>
          <p:cNvPr id="18" name="Picture 2" descr="D:\Mes documents\vaches cournon\DSCF36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341" y="882561"/>
            <a:ext cx="3059712" cy="1504334"/>
          </a:xfrm>
          <a:prstGeom prst="rect">
            <a:avLst/>
          </a:prstGeom>
          <a:noFill/>
        </p:spPr>
      </p:pic>
      <p:cxnSp>
        <p:nvCxnSpPr>
          <p:cNvPr id="24" name="Connecteur droit 23"/>
          <p:cNvCxnSpPr/>
          <p:nvPr/>
        </p:nvCxnSpPr>
        <p:spPr>
          <a:xfrm>
            <a:off x="971600" y="2712388"/>
            <a:ext cx="2880320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ZoneTexte 21"/>
          <p:cNvSpPr txBox="1"/>
          <p:nvPr/>
        </p:nvSpPr>
        <p:spPr>
          <a:xfrm>
            <a:off x="1700125" y="2506085"/>
            <a:ext cx="129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  <a:cs typeface="Calibri" pitchFamily="34" charset="0"/>
              </a:rPr>
              <a:t>J0 : vêlage</a:t>
            </a:r>
          </a:p>
        </p:txBody>
      </p:sp>
      <p:sp>
        <p:nvSpPr>
          <p:cNvPr id="25" name="Forme libre 24"/>
          <p:cNvSpPr/>
          <p:nvPr/>
        </p:nvSpPr>
        <p:spPr>
          <a:xfrm>
            <a:off x="1846600" y="1335230"/>
            <a:ext cx="647238" cy="708311"/>
          </a:xfrm>
          <a:custGeom>
            <a:avLst/>
            <a:gdLst>
              <a:gd name="connsiteX0" fmla="*/ 259291 w 647238"/>
              <a:gd name="connsiteY0" fmla="*/ 31752 h 708311"/>
              <a:gd name="connsiteX1" fmla="*/ 74564 w 647238"/>
              <a:gd name="connsiteY1" fmla="*/ 271897 h 708311"/>
              <a:gd name="connsiteX2" fmla="*/ 673 w 647238"/>
              <a:gd name="connsiteY2" fmla="*/ 558225 h 708311"/>
              <a:gd name="connsiteX3" fmla="*/ 111509 w 647238"/>
              <a:gd name="connsiteY3" fmla="*/ 696770 h 708311"/>
              <a:gd name="connsiteX4" fmla="*/ 610273 w 647238"/>
              <a:gd name="connsiteY4" fmla="*/ 669061 h 708311"/>
              <a:gd name="connsiteX5" fmla="*/ 582564 w 647238"/>
              <a:gd name="connsiteY5" fmla="*/ 419679 h 708311"/>
              <a:gd name="connsiteX6" fmla="*/ 360891 w 647238"/>
              <a:gd name="connsiteY6" fmla="*/ 40988 h 708311"/>
              <a:gd name="connsiteX7" fmla="*/ 259291 w 647238"/>
              <a:gd name="connsiteY7" fmla="*/ 31752 h 7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238" h="708311">
                <a:moveTo>
                  <a:pt x="259291" y="31752"/>
                </a:moveTo>
                <a:cubicBezTo>
                  <a:pt x="211570" y="70237"/>
                  <a:pt x="117667" y="184152"/>
                  <a:pt x="74564" y="271897"/>
                </a:cubicBezTo>
                <a:cubicBezTo>
                  <a:pt x="31461" y="359642"/>
                  <a:pt x="-5485" y="487413"/>
                  <a:pt x="673" y="558225"/>
                </a:cubicBezTo>
                <a:cubicBezTo>
                  <a:pt x="6830" y="629037"/>
                  <a:pt x="9909" y="678297"/>
                  <a:pt x="111509" y="696770"/>
                </a:cubicBezTo>
                <a:cubicBezTo>
                  <a:pt x="213109" y="715243"/>
                  <a:pt x="531764" y="715243"/>
                  <a:pt x="610273" y="669061"/>
                </a:cubicBezTo>
                <a:cubicBezTo>
                  <a:pt x="688782" y="622879"/>
                  <a:pt x="624128" y="524358"/>
                  <a:pt x="582564" y="419679"/>
                </a:cubicBezTo>
                <a:cubicBezTo>
                  <a:pt x="541000" y="315000"/>
                  <a:pt x="413231" y="99485"/>
                  <a:pt x="360891" y="40988"/>
                </a:cubicBezTo>
                <a:cubicBezTo>
                  <a:pt x="308551" y="-17509"/>
                  <a:pt x="307012" y="-6733"/>
                  <a:pt x="259291" y="31752"/>
                </a:cubicBezTo>
                <a:close/>
              </a:path>
            </a:pathLst>
          </a:custGeom>
          <a:noFill/>
          <a:ln w="1270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 27"/>
          <p:cNvSpPr/>
          <p:nvPr/>
        </p:nvSpPr>
        <p:spPr>
          <a:xfrm>
            <a:off x="2992582" y="1025236"/>
            <a:ext cx="554888" cy="794328"/>
          </a:xfrm>
          <a:custGeom>
            <a:avLst/>
            <a:gdLst>
              <a:gd name="connsiteX0" fmla="*/ 0 w 554888"/>
              <a:gd name="connsiteY0" fmla="*/ 0 h 794328"/>
              <a:gd name="connsiteX1" fmla="*/ 461818 w 554888"/>
              <a:gd name="connsiteY1" fmla="*/ 73891 h 794328"/>
              <a:gd name="connsiteX2" fmla="*/ 554182 w 554888"/>
              <a:gd name="connsiteY2" fmla="*/ 387928 h 794328"/>
              <a:gd name="connsiteX3" fmla="*/ 443345 w 554888"/>
              <a:gd name="connsiteY3" fmla="*/ 794328 h 7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888" h="794328">
                <a:moveTo>
                  <a:pt x="0" y="0"/>
                </a:moveTo>
                <a:cubicBezTo>
                  <a:pt x="184727" y="4618"/>
                  <a:pt x="369454" y="9236"/>
                  <a:pt x="461818" y="73891"/>
                </a:cubicBezTo>
                <a:cubicBezTo>
                  <a:pt x="554182" y="138546"/>
                  <a:pt x="557261" y="267855"/>
                  <a:pt x="554182" y="387928"/>
                </a:cubicBezTo>
                <a:cubicBezTo>
                  <a:pt x="551103" y="508001"/>
                  <a:pt x="443345" y="794328"/>
                  <a:pt x="443345" y="794328"/>
                </a:cubicBezTo>
              </a:path>
            </a:pathLst>
          </a:custGeom>
          <a:noFill/>
          <a:ln w="1270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/>
        </p:nvSpPr>
        <p:spPr>
          <a:xfrm>
            <a:off x="1872779" y="1218135"/>
            <a:ext cx="180021" cy="234190"/>
          </a:xfrm>
          <a:custGeom>
            <a:avLst/>
            <a:gdLst>
              <a:gd name="connsiteX0" fmla="*/ 85330 w 180021"/>
              <a:gd name="connsiteY0" fmla="*/ 21743 h 234190"/>
              <a:gd name="connsiteX1" fmla="*/ 2203 w 180021"/>
              <a:gd name="connsiteY1" fmla="*/ 234180 h 234190"/>
              <a:gd name="connsiteX2" fmla="*/ 177694 w 180021"/>
              <a:gd name="connsiteY2" fmla="*/ 30980 h 234190"/>
              <a:gd name="connsiteX3" fmla="*/ 85330 w 180021"/>
              <a:gd name="connsiteY3" fmla="*/ 21743 h 2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21" h="234190">
                <a:moveTo>
                  <a:pt x="85330" y="21743"/>
                </a:moveTo>
                <a:cubicBezTo>
                  <a:pt x="56081" y="55610"/>
                  <a:pt x="-13191" y="232641"/>
                  <a:pt x="2203" y="234180"/>
                </a:cubicBezTo>
                <a:cubicBezTo>
                  <a:pt x="17597" y="235719"/>
                  <a:pt x="160761" y="66386"/>
                  <a:pt x="177694" y="30980"/>
                </a:cubicBezTo>
                <a:cubicBezTo>
                  <a:pt x="194627" y="-4426"/>
                  <a:pt x="114579" y="-12124"/>
                  <a:pt x="85330" y="21743"/>
                </a:cubicBezTo>
                <a:close/>
              </a:path>
            </a:pathLst>
          </a:custGeom>
          <a:noFill/>
          <a:ln w="1270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7" descr="C:\Documents and Settings\Utilisateur\Bureau\formation\signes 46\signes des bovins 46\P10101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22273" y="1797181"/>
            <a:ext cx="3824660" cy="2348656"/>
          </a:xfrm>
          <a:prstGeom prst="rect">
            <a:avLst/>
          </a:prstGeom>
          <a:noFill/>
          <a:ln w="38100">
            <a:solidFill>
              <a:srgbClr val="00C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orme libre 31"/>
          <p:cNvSpPr/>
          <p:nvPr/>
        </p:nvSpPr>
        <p:spPr>
          <a:xfrm>
            <a:off x="7061255" y="2616256"/>
            <a:ext cx="291935" cy="628978"/>
          </a:xfrm>
          <a:custGeom>
            <a:avLst/>
            <a:gdLst>
              <a:gd name="connsiteX0" fmla="*/ 180597 w 291935"/>
              <a:gd name="connsiteY0" fmla="*/ 483 h 628978"/>
              <a:gd name="connsiteX1" fmla="*/ 51288 w 291935"/>
              <a:gd name="connsiteY1" fmla="*/ 129792 h 628978"/>
              <a:gd name="connsiteX2" fmla="*/ 5106 w 291935"/>
              <a:gd name="connsiteY2" fmla="*/ 379174 h 628978"/>
              <a:gd name="connsiteX3" fmla="*/ 162124 w 291935"/>
              <a:gd name="connsiteY3" fmla="*/ 628556 h 628978"/>
              <a:gd name="connsiteX4" fmla="*/ 291433 w 291935"/>
              <a:gd name="connsiteY4" fmla="*/ 434592 h 628978"/>
              <a:gd name="connsiteX5" fmla="*/ 208306 w 291935"/>
              <a:gd name="connsiteY5" fmla="*/ 277574 h 628978"/>
              <a:gd name="connsiteX6" fmla="*/ 245252 w 291935"/>
              <a:gd name="connsiteY6" fmla="*/ 92847 h 628978"/>
              <a:gd name="connsiteX7" fmla="*/ 180597 w 291935"/>
              <a:gd name="connsiteY7" fmla="*/ 483 h 62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935" h="628978">
                <a:moveTo>
                  <a:pt x="180597" y="483"/>
                </a:moveTo>
                <a:cubicBezTo>
                  <a:pt x="148270" y="6641"/>
                  <a:pt x="80537" y="66677"/>
                  <a:pt x="51288" y="129792"/>
                </a:cubicBezTo>
                <a:cubicBezTo>
                  <a:pt x="22039" y="192907"/>
                  <a:pt x="-13367" y="296047"/>
                  <a:pt x="5106" y="379174"/>
                </a:cubicBezTo>
                <a:cubicBezTo>
                  <a:pt x="23579" y="462301"/>
                  <a:pt x="114403" y="619320"/>
                  <a:pt x="162124" y="628556"/>
                </a:cubicBezTo>
                <a:cubicBezTo>
                  <a:pt x="209845" y="637792"/>
                  <a:pt x="283736" y="493089"/>
                  <a:pt x="291433" y="434592"/>
                </a:cubicBezTo>
                <a:cubicBezTo>
                  <a:pt x="299130" y="376095"/>
                  <a:pt x="216003" y="334532"/>
                  <a:pt x="208306" y="277574"/>
                </a:cubicBezTo>
                <a:cubicBezTo>
                  <a:pt x="200609" y="220617"/>
                  <a:pt x="243713" y="137489"/>
                  <a:pt x="245252" y="92847"/>
                </a:cubicBezTo>
                <a:cubicBezTo>
                  <a:pt x="246791" y="48205"/>
                  <a:pt x="212924" y="-5675"/>
                  <a:pt x="180597" y="483"/>
                </a:cubicBezTo>
                <a:close/>
              </a:path>
            </a:pathLst>
          </a:custGeom>
          <a:noFill/>
          <a:ln w="1270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3" name="Forme libre 32"/>
          <p:cNvSpPr/>
          <p:nvPr/>
        </p:nvSpPr>
        <p:spPr>
          <a:xfrm>
            <a:off x="7930362" y="2875324"/>
            <a:ext cx="866666" cy="716559"/>
          </a:xfrm>
          <a:custGeom>
            <a:avLst/>
            <a:gdLst>
              <a:gd name="connsiteX0" fmla="*/ 50399 w 866666"/>
              <a:gd name="connsiteY0" fmla="*/ 508033 h 716559"/>
              <a:gd name="connsiteX1" fmla="*/ 244363 w 866666"/>
              <a:gd name="connsiteY1" fmla="*/ 341779 h 716559"/>
              <a:gd name="connsiteX2" fmla="*/ 188945 w 866666"/>
              <a:gd name="connsiteY2" fmla="*/ 33 h 716559"/>
              <a:gd name="connsiteX3" fmla="*/ 789308 w 866666"/>
              <a:gd name="connsiteY3" fmla="*/ 323306 h 716559"/>
              <a:gd name="connsiteX4" fmla="*/ 780072 w 866666"/>
              <a:gd name="connsiteY4" fmla="*/ 683524 h 716559"/>
              <a:gd name="connsiteX5" fmla="*/ 68872 w 866666"/>
              <a:gd name="connsiteY5" fmla="*/ 683524 h 716559"/>
              <a:gd name="connsiteX6" fmla="*/ 50399 w 866666"/>
              <a:gd name="connsiteY6" fmla="*/ 508033 h 7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666" h="716559">
                <a:moveTo>
                  <a:pt x="50399" y="508033"/>
                </a:moveTo>
                <a:cubicBezTo>
                  <a:pt x="79648" y="451075"/>
                  <a:pt x="221272" y="426446"/>
                  <a:pt x="244363" y="341779"/>
                </a:cubicBezTo>
                <a:cubicBezTo>
                  <a:pt x="267454" y="257112"/>
                  <a:pt x="98121" y="3112"/>
                  <a:pt x="188945" y="33"/>
                </a:cubicBezTo>
                <a:cubicBezTo>
                  <a:pt x="279769" y="-3046"/>
                  <a:pt x="690787" y="209391"/>
                  <a:pt x="789308" y="323306"/>
                </a:cubicBezTo>
                <a:cubicBezTo>
                  <a:pt x="887829" y="437221"/>
                  <a:pt x="900145" y="623488"/>
                  <a:pt x="780072" y="683524"/>
                </a:cubicBezTo>
                <a:cubicBezTo>
                  <a:pt x="659999" y="743560"/>
                  <a:pt x="193563" y="708154"/>
                  <a:pt x="68872" y="683524"/>
                </a:cubicBezTo>
                <a:cubicBezTo>
                  <a:pt x="-55819" y="658894"/>
                  <a:pt x="21150" y="564991"/>
                  <a:pt x="50399" y="508033"/>
                </a:cubicBezTo>
                <a:close/>
              </a:path>
            </a:pathLst>
          </a:custGeom>
          <a:noFill/>
          <a:ln w="1270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5" name="Forme libre 34"/>
          <p:cNvSpPr/>
          <p:nvPr/>
        </p:nvSpPr>
        <p:spPr>
          <a:xfrm>
            <a:off x="6640356" y="5247711"/>
            <a:ext cx="282438" cy="515507"/>
          </a:xfrm>
          <a:custGeom>
            <a:avLst/>
            <a:gdLst>
              <a:gd name="connsiteX0" fmla="*/ 120662 w 282438"/>
              <a:gd name="connsiteY0" fmla="*/ 44725 h 515507"/>
              <a:gd name="connsiteX1" fmla="*/ 589 w 282438"/>
              <a:gd name="connsiteY1" fmla="*/ 469598 h 515507"/>
              <a:gd name="connsiteX2" fmla="*/ 83717 w 282438"/>
              <a:gd name="connsiteY2" fmla="*/ 469598 h 515507"/>
              <a:gd name="connsiteX3" fmla="*/ 277680 w 282438"/>
              <a:gd name="connsiteY3" fmla="*/ 164798 h 515507"/>
              <a:gd name="connsiteX4" fmla="*/ 213026 w 282438"/>
              <a:gd name="connsiteY4" fmla="*/ 26253 h 515507"/>
              <a:gd name="connsiteX5" fmla="*/ 120662 w 282438"/>
              <a:gd name="connsiteY5" fmla="*/ 44725 h 51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438" h="515507">
                <a:moveTo>
                  <a:pt x="120662" y="44725"/>
                </a:moveTo>
                <a:cubicBezTo>
                  <a:pt x="85256" y="118616"/>
                  <a:pt x="6746" y="398786"/>
                  <a:pt x="589" y="469598"/>
                </a:cubicBezTo>
                <a:cubicBezTo>
                  <a:pt x="-5569" y="540410"/>
                  <a:pt x="37535" y="520398"/>
                  <a:pt x="83717" y="469598"/>
                </a:cubicBezTo>
                <a:cubicBezTo>
                  <a:pt x="129899" y="418798"/>
                  <a:pt x="256129" y="238689"/>
                  <a:pt x="277680" y="164798"/>
                </a:cubicBezTo>
                <a:cubicBezTo>
                  <a:pt x="299231" y="90907"/>
                  <a:pt x="242274" y="46265"/>
                  <a:pt x="213026" y="26253"/>
                </a:cubicBezTo>
                <a:cubicBezTo>
                  <a:pt x="183778" y="6241"/>
                  <a:pt x="156068" y="-29166"/>
                  <a:pt x="120662" y="44725"/>
                </a:cubicBezTo>
                <a:close/>
              </a:path>
            </a:pathLst>
          </a:custGeom>
          <a:noFill/>
          <a:ln w="1270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6" name="Forme libre 35"/>
          <p:cNvSpPr/>
          <p:nvPr/>
        </p:nvSpPr>
        <p:spPr>
          <a:xfrm>
            <a:off x="7379855" y="5006109"/>
            <a:ext cx="860135" cy="683491"/>
          </a:xfrm>
          <a:custGeom>
            <a:avLst/>
            <a:gdLst>
              <a:gd name="connsiteX0" fmla="*/ 0 w 860135"/>
              <a:gd name="connsiteY0" fmla="*/ 0 h 683491"/>
              <a:gd name="connsiteX1" fmla="*/ 286327 w 860135"/>
              <a:gd name="connsiteY1" fmla="*/ 83127 h 683491"/>
              <a:gd name="connsiteX2" fmla="*/ 397163 w 860135"/>
              <a:gd name="connsiteY2" fmla="*/ 9236 h 683491"/>
              <a:gd name="connsiteX3" fmla="*/ 812800 w 860135"/>
              <a:gd name="connsiteY3" fmla="*/ 304800 h 683491"/>
              <a:gd name="connsiteX4" fmla="*/ 849745 w 860135"/>
              <a:gd name="connsiteY4" fmla="*/ 387927 h 683491"/>
              <a:gd name="connsiteX5" fmla="*/ 803563 w 860135"/>
              <a:gd name="connsiteY5" fmla="*/ 683491 h 6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0135" h="683491">
                <a:moveTo>
                  <a:pt x="0" y="0"/>
                </a:moveTo>
                <a:cubicBezTo>
                  <a:pt x="110066" y="40794"/>
                  <a:pt x="220133" y="81588"/>
                  <a:pt x="286327" y="83127"/>
                </a:cubicBezTo>
                <a:cubicBezTo>
                  <a:pt x="352521" y="84666"/>
                  <a:pt x="309418" y="-27710"/>
                  <a:pt x="397163" y="9236"/>
                </a:cubicBezTo>
                <a:cubicBezTo>
                  <a:pt x="484909" y="46182"/>
                  <a:pt x="737370" y="241685"/>
                  <a:pt x="812800" y="304800"/>
                </a:cubicBezTo>
                <a:cubicBezTo>
                  <a:pt x="888230" y="367915"/>
                  <a:pt x="851284" y="324812"/>
                  <a:pt x="849745" y="387927"/>
                </a:cubicBezTo>
                <a:cubicBezTo>
                  <a:pt x="848206" y="451042"/>
                  <a:pt x="825884" y="567266"/>
                  <a:pt x="803563" y="683491"/>
                </a:cubicBezTo>
              </a:path>
            </a:pathLst>
          </a:custGeom>
          <a:noFill/>
          <a:ln w="1270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 36"/>
          <p:cNvSpPr/>
          <p:nvPr/>
        </p:nvSpPr>
        <p:spPr>
          <a:xfrm>
            <a:off x="7777018" y="2170545"/>
            <a:ext cx="942109" cy="1016000"/>
          </a:xfrm>
          <a:custGeom>
            <a:avLst/>
            <a:gdLst>
              <a:gd name="connsiteX0" fmla="*/ 0 w 942109"/>
              <a:gd name="connsiteY0" fmla="*/ 0 h 1016000"/>
              <a:gd name="connsiteX1" fmla="*/ 184727 w 942109"/>
              <a:gd name="connsiteY1" fmla="*/ 36946 h 1016000"/>
              <a:gd name="connsiteX2" fmla="*/ 314037 w 942109"/>
              <a:gd name="connsiteY2" fmla="*/ 27710 h 1016000"/>
              <a:gd name="connsiteX3" fmla="*/ 424873 w 942109"/>
              <a:gd name="connsiteY3" fmla="*/ 36946 h 1016000"/>
              <a:gd name="connsiteX4" fmla="*/ 812800 w 942109"/>
              <a:gd name="connsiteY4" fmla="*/ 258619 h 1016000"/>
              <a:gd name="connsiteX5" fmla="*/ 942109 w 942109"/>
              <a:gd name="connsiteY5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2109" h="1016000">
                <a:moveTo>
                  <a:pt x="0" y="0"/>
                </a:moveTo>
                <a:cubicBezTo>
                  <a:pt x="66193" y="16164"/>
                  <a:pt x="132387" y="32328"/>
                  <a:pt x="184727" y="36946"/>
                </a:cubicBezTo>
                <a:cubicBezTo>
                  <a:pt x="237067" y="41564"/>
                  <a:pt x="274013" y="27710"/>
                  <a:pt x="314037" y="27710"/>
                </a:cubicBezTo>
                <a:cubicBezTo>
                  <a:pt x="354061" y="27710"/>
                  <a:pt x="341746" y="-1539"/>
                  <a:pt x="424873" y="36946"/>
                </a:cubicBezTo>
                <a:cubicBezTo>
                  <a:pt x="508000" y="75431"/>
                  <a:pt x="726594" y="95443"/>
                  <a:pt x="812800" y="258619"/>
                </a:cubicBezTo>
                <a:cubicBezTo>
                  <a:pt x="899006" y="421795"/>
                  <a:pt x="920557" y="718897"/>
                  <a:pt x="942109" y="1016000"/>
                </a:cubicBezTo>
              </a:path>
            </a:pathLst>
          </a:custGeom>
          <a:noFill/>
          <a:ln w="1270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rme libre 37"/>
          <p:cNvSpPr/>
          <p:nvPr/>
        </p:nvSpPr>
        <p:spPr>
          <a:xfrm>
            <a:off x="6657798" y="5300606"/>
            <a:ext cx="1069286" cy="767972"/>
          </a:xfrm>
          <a:custGeom>
            <a:avLst/>
            <a:gdLst>
              <a:gd name="connsiteX0" fmla="*/ 75511 w 1069286"/>
              <a:gd name="connsiteY0" fmla="*/ 472121 h 767972"/>
              <a:gd name="connsiteX1" fmla="*/ 324893 w 1069286"/>
              <a:gd name="connsiteY1" fmla="*/ 287394 h 767972"/>
              <a:gd name="connsiteX2" fmla="*/ 371075 w 1069286"/>
              <a:gd name="connsiteY2" fmla="*/ 1067 h 767972"/>
              <a:gd name="connsiteX3" fmla="*/ 1036093 w 1069286"/>
              <a:gd name="connsiteY3" fmla="*/ 398230 h 767972"/>
              <a:gd name="connsiteX4" fmla="*/ 943729 w 1069286"/>
              <a:gd name="connsiteY4" fmla="*/ 767685 h 767972"/>
              <a:gd name="connsiteX5" fmla="*/ 722057 w 1069286"/>
              <a:gd name="connsiteY5" fmla="*/ 462885 h 767972"/>
              <a:gd name="connsiteX6" fmla="*/ 334129 w 1069286"/>
              <a:gd name="connsiteY6" fmla="*/ 647612 h 767972"/>
              <a:gd name="connsiteX7" fmla="*/ 29329 w 1069286"/>
              <a:gd name="connsiteY7" fmla="*/ 684558 h 767972"/>
              <a:gd name="connsiteX8" fmla="*/ 29329 w 1069286"/>
              <a:gd name="connsiteY8" fmla="*/ 555249 h 76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9286" h="767972">
                <a:moveTo>
                  <a:pt x="75511" y="472121"/>
                </a:moveTo>
                <a:cubicBezTo>
                  <a:pt x="175571" y="419012"/>
                  <a:pt x="275632" y="365903"/>
                  <a:pt x="324893" y="287394"/>
                </a:cubicBezTo>
                <a:cubicBezTo>
                  <a:pt x="374154" y="208885"/>
                  <a:pt x="252542" y="-17406"/>
                  <a:pt x="371075" y="1067"/>
                </a:cubicBezTo>
                <a:cubicBezTo>
                  <a:pt x="489608" y="19540"/>
                  <a:pt x="940651" y="270460"/>
                  <a:pt x="1036093" y="398230"/>
                </a:cubicBezTo>
                <a:cubicBezTo>
                  <a:pt x="1131535" y="526000"/>
                  <a:pt x="996068" y="756909"/>
                  <a:pt x="943729" y="767685"/>
                </a:cubicBezTo>
                <a:cubicBezTo>
                  <a:pt x="891390" y="778461"/>
                  <a:pt x="823657" y="482897"/>
                  <a:pt x="722057" y="462885"/>
                </a:cubicBezTo>
                <a:cubicBezTo>
                  <a:pt x="620457" y="442873"/>
                  <a:pt x="449584" y="610667"/>
                  <a:pt x="334129" y="647612"/>
                </a:cubicBezTo>
                <a:cubicBezTo>
                  <a:pt x="218674" y="684557"/>
                  <a:pt x="80129" y="699952"/>
                  <a:pt x="29329" y="684558"/>
                </a:cubicBezTo>
                <a:cubicBezTo>
                  <a:pt x="-21471" y="669164"/>
                  <a:pt x="3929" y="612206"/>
                  <a:pt x="29329" y="555249"/>
                </a:cubicBezTo>
              </a:path>
            </a:pathLst>
          </a:custGeom>
          <a:noFill/>
          <a:ln w="1270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802895" y="5085184"/>
            <a:ext cx="4403932" cy="0"/>
          </a:xfrm>
          <a:prstGeom prst="line">
            <a:avLst/>
          </a:prstGeom>
          <a:noFill/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ZoneTexte 41"/>
          <p:cNvSpPr txBox="1"/>
          <p:nvPr/>
        </p:nvSpPr>
        <p:spPr>
          <a:xfrm>
            <a:off x="5206827" y="1150564"/>
            <a:ext cx="38401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  <a:cs typeface="Calibri" pitchFamily="34" charset="0"/>
              </a:rPr>
              <a:t>J60 : pic de lactation </a:t>
            </a:r>
          </a:p>
        </p:txBody>
      </p:sp>
    </p:spTree>
    <p:extLst>
      <p:ext uri="{BB962C8B-B14F-4D97-AF65-F5344CB8AC3E}">
        <p14:creationId xmlns:p14="http://schemas.microsoft.com/office/powerpoint/2010/main" val="137151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 déficit énergétique </a:t>
            </a:r>
            <a:r>
              <a:rPr lang="fr-FR" dirty="0" smtClean="0"/>
              <a:t>peut devenir sévère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1057406" y="1556792"/>
            <a:ext cx="0" cy="46805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057406" y="6237312"/>
            <a:ext cx="6394914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10"/>
          <p:cNvSpPr/>
          <p:nvPr/>
        </p:nvSpPr>
        <p:spPr>
          <a:xfrm>
            <a:off x="1065320" y="2537162"/>
            <a:ext cx="5513033" cy="1857285"/>
          </a:xfrm>
          <a:custGeom>
            <a:avLst/>
            <a:gdLst>
              <a:gd name="connsiteX0" fmla="*/ 0 w 5513033"/>
              <a:gd name="connsiteY0" fmla="*/ 1049417 h 1857285"/>
              <a:gd name="connsiteX1" fmla="*/ 1083076 w 5513033"/>
              <a:gd name="connsiteY1" fmla="*/ 19607 h 1857285"/>
              <a:gd name="connsiteX2" fmla="*/ 5513033 w 5513033"/>
              <a:gd name="connsiteY2" fmla="*/ 1857285 h 18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3033" h="1857285">
                <a:moveTo>
                  <a:pt x="0" y="1049417"/>
                </a:moveTo>
                <a:cubicBezTo>
                  <a:pt x="82118" y="467189"/>
                  <a:pt x="164237" y="-115038"/>
                  <a:pt x="1083076" y="19607"/>
                </a:cubicBezTo>
                <a:cubicBezTo>
                  <a:pt x="2001915" y="154252"/>
                  <a:pt x="3757474" y="1005768"/>
                  <a:pt x="5513033" y="1857285"/>
                </a:cubicBez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 11"/>
          <p:cNvSpPr/>
          <p:nvPr/>
        </p:nvSpPr>
        <p:spPr>
          <a:xfrm>
            <a:off x="1083076" y="2707646"/>
            <a:ext cx="5592932" cy="1349449"/>
          </a:xfrm>
          <a:custGeom>
            <a:avLst/>
            <a:gdLst>
              <a:gd name="connsiteX0" fmla="*/ 0 w 5592932"/>
              <a:gd name="connsiteY0" fmla="*/ 870055 h 1349449"/>
              <a:gd name="connsiteX1" fmla="*/ 1615736 w 5592932"/>
              <a:gd name="connsiteY1" fmla="*/ 8921 h 1349449"/>
              <a:gd name="connsiteX2" fmla="*/ 5592932 w 5592932"/>
              <a:gd name="connsiteY2" fmla="*/ 1349449 h 134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2932" h="1349449">
                <a:moveTo>
                  <a:pt x="0" y="870055"/>
                </a:moveTo>
                <a:cubicBezTo>
                  <a:pt x="341790" y="399538"/>
                  <a:pt x="683581" y="-70978"/>
                  <a:pt x="1615736" y="8921"/>
                </a:cubicBezTo>
                <a:cubicBezTo>
                  <a:pt x="2547891" y="88820"/>
                  <a:pt x="4070411" y="719134"/>
                  <a:pt x="5592932" y="1349449"/>
                </a:cubicBezTo>
              </a:path>
            </a:pathLst>
          </a:custGeom>
          <a:noFill/>
          <a:ln w="3175">
            <a:solidFill>
              <a:srgbClr val="00CC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128429" y="1141293"/>
            <a:ext cx="387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FF0000"/>
                </a:solidFill>
                <a:latin typeface="Calibri" pitchFamily="34" charset="0"/>
              </a:rPr>
              <a:t>Déficit énergétique élevé à causes de deux mécanismes indépendants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1979712" y="1720054"/>
            <a:ext cx="72008" cy="987592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083076" y="2371526"/>
            <a:ext cx="936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rgbClr val="FF0000"/>
                </a:solidFill>
                <a:latin typeface="Calibri" pitchFamily="34" charset="0"/>
              </a:rPr>
              <a:t>-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43016" y="122579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itchFamily="34" charset="0"/>
              </a:rPr>
              <a:t>PL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452320" y="605264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itchFamily="34" charset="0"/>
              </a:rPr>
              <a:t>Temps 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07504" y="3594227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00CC66"/>
                </a:solidFill>
                <a:latin typeface="Calibri" pitchFamily="34" charset="0"/>
              </a:rPr>
              <a:t>Apports alimentaires</a:t>
            </a:r>
          </a:p>
        </p:txBody>
      </p:sp>
      <p:sp>
        <p:nvSpPr>
          <p:cNvPr id="23" name="Forme libre 22"/>
          <p:cNvSpPr/>
          <p:nvPr/>
        </p:nvSpPr>
        <p:spPr>
          <a:xfrm>
            <a:off x="1065320" y="2213850"/>
            <a:ext cx="5513033" cy="2183079"/>
          </a:xfrm>
          <a:custGeom>
            <a:avLst/>
            <a:gdLst>
              <a:gd name="connsiteX0" fmla="*/ 0 w 5513033"/>
              <a:gd name="connsiteY0" fmla="*/ 1049417 h 1857285"/>
              <a:gd name="connsiteX1" fmla="*/ 1083076 w 5513033"/>
              <a:gd name="connsiteY1" fmla="*/ 19607 h 1857285"/>
              <a:gd name="connsiteX2" fmla="*/ 5513033 w 5513033"/>
              <a:gd name="connsiteY2" fmla="*/ 1857285 h 18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3033" h="1857285">
                <a:moveTo>
                  <a:pt x="0" y="1049417"/>
                </a:moveTo>
                <a:cubicBezTo>
                  <a:pt x="82118" y="467189"/>
                  <a:pt x="164237" y="-115038"/>
                  <a:pt x="1083076" y="19607"/>
                </a:cubicBezTo>
                <a:cubicBezTo>
                  <a:pt x="2001915" y="154252"/>
                  <a:pt x="3757474" y="1005768"/>
                  <a:pt x="5513033" y="1857285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 5"/>
          <p:cNvSpPr/>
          <p:nvPr/>
        </p:nvSpPr>
        <p:spPr>
          <a:xfrm>
            <a:off x="1108364" y="2707649"/>
            <a:ext cx="5569527" cy="1337878"/>
          </a:xfrm>
          <a:custGeom>
            <a:avLst/>
            <a:gdLst>
              <a:gd name="connsiteX0" fmla="*/ 0 w 5569527"/>
              <a:gd name="connsiteY0" fmla="*/ 885296 h 1337878"/>
              <a:gd name="connsiteX1" fmla="*/ 988291 w 5569527"/>
              <a:gd name="connsiteY1" fmla="*/ 303406 h 1337878"/>
              <a:gd name="connsiteX2" fmla="*/ 1902691 w 5569527"/>
              <a:gd name="connsiteY2" fmla="*/ 54024 h 1337878"/>
              <a:gd name="connsiteX3" fmla="*/ 5569527 w 5569527"/>
              <a:gd name="connsiteY3" fmla="*/ 1337878 h 133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527" h="1337878">
                <a:moveTo>
                  <a:pt x="0" y="885296"/>
                </a:moveTo>
                <a:cubicBezTo>
                  <a:pt x="335588" y="663623"/>
                  <a:pt x="671176" y="441951"/>
                  <a:pt x="988291" y="303406"/>
                </a:cubicBezTo>
                <a:cubicBezTo>
                  <a:pt x="1305406" y="164861"/>
                  <a:pt x="1139152" y="-118388"/>
                  <a:pt x="1902691" y="54024"/>
                </a:cubicBezTo>
                <a:cubicBezTo>
                  <a:pt x="2666230" y="226436"/>
                  <a:pt x="4117878" y="782157"/>
                  <a:pt x="5569527" y="1337878"/>
                </a:cubicBezTo>
              </a:path>
            </a:pathLst>
          </a:custGeom>
          <a:noFill/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Flèche vers le bas 6"/>
          <p:cNvSpPr/>
          <p:nvPr/>
        </p:nvSpPr>
        <p:spPr>
          <a:xfrm rot="10800000">
            <a:off x="1647887" y="2213848"/>
            <a:ext cx="303432" cy="342876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Flèche vers le bas 7"/>
          <p:cNvSpPr/>
          <p:nvPr/>
        </p:nvSpPr>
        <p:spPr>
          <a:xfrm>
            <a:off x="1647886" y="2822586"/>
            <a:ext cx="360040" cy="318381"/>
          </a:xfrm>
          <a:prstGeom prst="downArrow">
            <a:avLst/>
          </a:prstGeom>
          <a:solidFill>
            <a:srgbClr val="00CC99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275856" y="1916537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/>
            <a:r>
              <a:rPr lang="fr-FR" dirty="0" smtClean="0">
                <a:latin typeface="Calibri" pitchFamily="34" charset="0"/>
                <a:cs typeface="Calibri" pitchFamily="34" charset="0"/>
              </a:rPr>
              <a:t>1 - La demande mammaire est excessive car la sélection laitière est poussée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475656" y="4221088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 b="1">
                <a:solidFill>
                  <a:srgbClr val="00CC66"/>
                </a:solidFill>
                <a:latin typeface="Calibri" pitchFamily="34" charset="0"/>
              </a:defRPr>
            </a:lvl1pPr>
          </a:lstStyle>
          <a:p>
            <a:pPr algn="l"/>
            <a:r>
              <a:rPr lang="fr-FR" sz="1800" b="0" dirty="0" smtClean="0"/>
              <a:t>2 – les apports alimentaires sont réduits car : </a:t>
            </a:r>
          </a:p>
          <a:p>
            <a:pPr marL="534988" indent="-174625" algn="l">
              <a:buFont typeface="Arial" pitchFamily="34" charset="0"/>
              <a:buChar char="•"/>
            </a:pPr>
            <a:r>
              <a:rPr lang="fr-FR" sz="1800" b="0" dirty="0"/>
              <a:t>L</a:t>
            </a:r>
            <a:r>
              <a:rPr lang="fr-FR" sz="1800" b="0" dirty="0" smtClean="0"/>
              <a:t>e rumen est de volume insuffisant</a:t>
            </a:r>
          </a:p>
          <a:p>
            <a:pPr marL="534988" indent="-174625" algn="l">
              <a:buFont typeface="Arial" pitchFamily="34" charset="0"/>
              <a:buChar char="•"/>
            </a:pPr>
            <a:r>
              <a:rPr lang="fr-FR" sz="1800" b="0" dirty="0" smtClean="0"/>
              <a:t>L’ingestion est réduite (manque de stimulation, vache grasse, </a:t>
            </a:r>
            <a:r>
              <a:rPr lang="fr-FR" sz="1800" b="0" dirty="0" err="1" smtClean="0"/>
              <a:t>pb</a:t>
            </a:r>
            <a:r>
              <a:rPr lang="fr-FR" sz="1800" b="0" dirty="0" smtClean="0"/>
              <a:t> loco)</a:t>
            </a:r>
          </a:p>
          <a:p>
            <a:pPr marL="534988" indent="-174625" algn="l">
              <a:buFont typeface="Arial" pitchFamily="34" charset="0"/>
              <a:buChar char="•"/>
            </a:pPr>
            <a:r>
              <a:rPr lang="fr-FR" sz="1800" b="0" dirty="0" smtClean="0"/>
              <a:t>La paroi </a:t>
            </a:r>
            <a:r>
              <a:rPr lang="fr-FR" sz="1800" b="0" dirty="0" err="1" smtClean="0"/>
              <a:t>ruminale</a:t>
            </a:r>
            <a:r>
              <a:rPr lang="fr-FR" sz="1800" b="0" dirty="0" smtClean="0"/>
              <a:t> n’absorbe pas assez les AGV </a:t>
            </a:r>
          </a:p>
          <a:p>
            <a:pPr marL="534988" indent="-174625" algn="l">
              <a:buFont typeface="Arial" pitchFamily="34" charset="0"/>
              <a:buChar char="•"/>
            </a:pPr>
            <a:r>
              <a:rPr lang="fr-FR" sz="1800" b="0" dirty="0" smtClean="0"/>
              <a:t>La ration est très insuffisante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fr-FR" sz="1800" b="0" dirty="0"/>
          </a:p>
        </p:txBody>
      </p:sp>
    </p:spTree>
    <p:extLst>
      <p:ext uri="{BB962C8B-B14F-4D97-AF65-F5344CB8AC3E}">
        <p14:creationId xmlns:p14="http://schemas.microsoft.com/office/powerpoint/2010/main" val="23036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4306483"/>
          </a:xfrm>
        </p:spPr>
        <p:txBody>
          <a:bodyPr>
            <a:normAutofit/>
          </a:bodyPr>
          <a:lstStyle/>
          <a:p>
            <a:r>
              <a:rPr lang="fr-FR" dirty="0" smtClean="0"/>
              <a:t>Le stress de la mise-bas induit une immunodépression passagère</a:t>
            </a:r>
          </a:p>
          <a:p>
            <a:pPr lvl="1"/>
            <a:r>
              <a:rPr lang="fr-FR" dirty="0" smtClean="0"/>
              <a:t>Les infections mammaires acquises au tarissement peuvent se réveiller</a:t>
            </a:r>
          </a:p>
          <a:p>
            <a:pPr lvl="1"/>
            <a:r>
              <a:rPr lang="fr-FR" dirty="0" smtClean="0"/>
              <a:t>Ce sont 80% des mammites aujourd’hui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 smtClean="0"/>
              <a:t>Les déficits énergétiques sévères augmentent l’immunodépression</a:t>
            </a:r>
          </a:p>
          <a:p>
            <a:pPr lvl="1"/>
            <a:r>
              <a:rPr lang="fr-FR" dirty="0" smtClean="0"/>
              <a:t>Vidange utérine ralentie (métrite plus fréquente)</a:t>
            </a:r>
          </a:p>
          <a:p>
            <a:pPr lvl="1"/>
            <a:r>
              <a:rPr lang="fr-FR" dirty="0" smtClean="0"/>
              <a:t>Sensibilité à toutes les pathologies</a:t>
            </a:r>
          </a:p>
          <a:p>
            <a:pPr lvl="1"/>
            <a:r>
              <a:rPr lang="fr-FR" dirty="0" smtClean="0"/>
              <a:t>Convalescence longue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olostrum médiocre</a:t>
            </a:r>
          </a:p>
          <a:p>
            <a:pPr lvl="1"/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Bilan : des réformes plus fréquentes en cas de déficit énergétique sévère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L’immunodépression induite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31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La migration d’eau dans la lumière des alvéoles dépendant du lactose</a:t>
            </a:r>
          </a:p>
          <a:p>
            <a:pPr lvl="1"/>
            <a:r>
              <a:rPr lang="fr-FR" dirty="0" smtClean="0"/>
              <a:t>50g de lactose produit = 900 g d’eau qui migre</a:t>
            </a:r>
          </a:p>
          <a:p>
            <a:endParaRPr lang="fr-FR" dirty="0"/>
          </a:p>
          <a:p>
            <a:r>
              <a:rPr lang="fr-FR" dirty="0" smtClean="0"/>
              <a:t>Le lactose est produit dans sa totalité dans la mamelle en condensant du glucose et du galactose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80% du glucose provient de la </a:t>
            </a:r>
            <a:r>
              <a:rPr lang="fr-FR" dirty="0" err="1" smtClean="0">
                <a:solidFill>
                  <a:srgbClr val="FF0000"/>
                </a:solidFill>
              </a:rPr>
              <a:t>néoglucogénèse</a:t>
            </a:r>
            <a:r>
              <a:rPr lang="fr-FR" dirty="0" smtClean="0">
                <a:solidFill>
                  <a:srgbClr val="FF0000"/>
                </a:solidFill>
              </a:rPr>
              <a:t> hépatique</a:t>
            </a:r>
          </a:p>
          <a:p>
            <a:pPr lvl="1"/>
            <a:r>
              <a:rPr lang="fr-FR" dirty="0" smtClean="0"/>
              <a:t>Le galactose est produit à partir du glucose</a:t>
            </a:r>
          </a:p>
          <a:p>
            <a:pPr lvl="1"/>
            <a:endParaRPr lang="fr-FR" dirty="0"/>
          </a:p>
          <a:p>
            <a:r>
              <a:rPr lang="fr-FR" dirty="0" smtClean="0"/>
              <a:t>Donc tout trouble hépatique induit une baisse de la </a:t>
            </a:r>
            <a:r>
              <a:rPr lang="fr-FR" dirty="0" err="1" smtClean="0"/>
              <a:t>néoglucogénèse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Acétonémie</a:t>
            </a:r>
            <a:endParaRPr lang="fr-FR" dirty="0"/>
          </a:p>
          <a:p>
            <a:pPr lvl="1"/>
            <a:r>
              <a:rPr lang="fr-FR" dirty="0" smtClean="0"/>
              <a:t>Retournement de caillette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C’est pourquoi il est parfois administré : </a:t>
            </a:r>
          </a:p>
          <a:p>
            <a:pPr lvl="1"/>
            <a:r>
              <a:rPr lang="fr-FR" dirty="0" smtClean="0"/>
              <a:t>Des hépato-protecteurs</a:t>
            </a:r>
          </a:p>
          <a:p>
            <a:pPr lvl="1"/>
            <a:r>
              <a:rPr lang="fr-FR" dirty="0" smtClean="0"/>
              <a:t>Du propylène-glycol qui est un produit glucoformateur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santé du foie et le début de lactation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81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4978896" cy="5157192"/>
          </a:xfrm>
        </p:spPr>
        <p:txBody>
          <a:bodyPr>
            <a:normAutofit/>
          </a:bodyPr>
          <a:lstStyle/>
          <a:p>
            <a:r>
              <a:rPr lang="fr-FR" dirty="0" smtClean="0"/>
              <a:t>Chez une vache maigre au vêlage la mobilisation n’est pas possible</a:t>
            </a:r>
          </a:p>
          <a:p>
            <a:pPr lvl="1"/>
            <a:r>
              <a:rPr lang="fr-FR" dirty="0" smtClean="0"/>
              <a:t>La production laitière est alors très faible</a:t>
            </a:r>
          </a:p>
          <a:p>
            <a:pPr lvl="1"/>
            <a:r>
              <a:rPr lang="fr-FR" dirty="0" smtClean="0"/>
              <a:t>(blocage </a:t>
            </a:r>
            <a:r>
              <a:rPr lang="fr-FR" dirty="0"/>
              <a:t>hormonaux de la sécrétion </a:t>
            </a:r>
            <a:r>
              <a:rPr lang="fr-FR" dirty="0" smtClean="0"/>
              <a:t>lactée)</a:t>
            </a: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 smtClean="0"/>
              <a:t>Chez une vache grasse, l’ingestion est réduite</a:t>
            </a:r>
          </a:p>
          <a:p>
            <a:pPr lvl="1"/>
            <a:r>
              <a:rPr lang="fr-FR" dirty="0" smtClean="0"/>
              <a:t>La mobilisation peut devenir excessive</a:t>
            </a:r>
          </a:p>
          <a:p>
            <a:pPr lvl="1"/>
            <a:r>
              <a:rPr lang="fr-FR" dirty="0" smtClean="0"/>
              <a:t>« syndrome de la vache grasse »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Vache maigre/grasse au vêlage</a:t>
            </a:r>
            <a:endParaRPr lang="fr-FR" dirty="0"/>
          </a:p>
        </p:txBody>
      </p:sp>
      <p:pic>
        <p:nvPicPr>
          <p:cNvPr id="4" name="Picture 2" descr="D:\Mes documents\vaches cournon\DSCF35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96" y="1129817"/>
            <a:ext cx="2805656" cy="2515207"/>
          </a:xfrm>
          <a:prstGeom prst="rect">
            <a:avLst/>
          </a:prstGeom>
          <a:noFill/>
        </p:spPr>
      </p:pic>
      <p:pic>
        <p:nvPicPr>
          <p:cNvPr id="6" name="Picture 8" descr="C:\Documents and Settings\Utilisateur\Bureau\formation\signes 46\signes des bovins 46\P101008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37496" y="4005064"/>
            <a:ext cx="2805656" cy="271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79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Intro - Courbe </a:t>
            </a:r>
            <a:r>
              <a:rPr lang="fr-FR" dirty="0"/>
              <a:t>de lactation </a:t>
            </a:r>
            <a:r>
              <a:rPr lang="fr-FR" dirty="0" smtClean="0"/>
              <a:t>théorique</a:t>
            </a:r>
            <a:endParaRPr lang="fr-FR" dirty="0"/>
          </a:p>
        </p:txBody>
      </p:sp>
      <p:sp>
        <p:nvSpPr>
          <p:cNvPr id="73837" name="Rectangle 109"/>
          <p:cNvSpPr>
            <a:spLocks noChangeArrowheads="1"/>
          </p:cNvSpPr>
          <p:nvPr/>
        </p:nvSpPr>
        <p:spPr bwMode="auto">
          <a:xfrm>
            <a:off x="5435600" y="981075"/>
            <a:ext cx="4289425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sz="1600" dirty="0" smtClean="0">
                <a:latin typeface="Calibri" panose="020F0502020204030204" pitchFamily="34" charset="0"/>
              </a:rPr>
              <a:t>Phase ascendante : 6 à 8 semaines</a:t>
            </a:r>
          </a:p>
          <a:p>
            <a:pPr algn="l" eaLnBrk="0" hangingPunct="0">
              <a:spcBef>
                <a:spcPct val="0"/>
              </a:spcBef>
            </a:pPr>
            <a:endParaRPr lang="fr-FR" sz="1600" dirty="0" smtClean="0">
              <a:latin typeface="Calibri" panose="020F0502020204030204" pitchFamily="34" charset="0"/>
            </a:endParaRPr>
          </a:p>
          <a:p>
            <a:pPr algn="l" eaLnBrk="0" hangingPunct="0">
              <a:spcBef>
                <a:spcPct val="0"/>
              </a:spcBef>
            </a:pPr>
            <a:r>
              <a:rPr lang="fr-FR" sz="1600" dirty="0" smtClean="0">
                <a:latin typeface="Calibri" panose="020F0502020204030204" pitchFamily="34" charset="0"/>
              </a:rPr>
              <a:t>Phase de plateau ou « pic »  : 4 semaines </a:t>
            </a:r>
          </a:p>
          <a:p>
            <a:pPr algn="l" eaLnBrk="0" hangingPunct="0">
              <a:spcBef>
                <a:spcPct val="0"/>
              </a:spcBef>
            </a:pPr>
            <a:endParaRPr lang="fr-FR" sz="1600" dirty="0" smtClean="0">
              <a:latin typeface="Calibri" panose="020F0502020204030204" pitchFamily="34" charset="0"/>
            </a:endParaRPr>
          </a:p>
          <a:p>
            <a:pPr algn="l" eaLnBrk="0" hangingPunct="0">
              <a:spcBef>
                <a:spcPct val="0"/>
              </a:spcBef>
            </a:pPr>
            <a:r>
              <a:rPr lang="fr-FR" sz="1600" dirty="0" smtClean="0">
                <a:latin typeface="Calibri" panose="020F0502020204030204" pitchFamily="34" charset="0"/>
              </a:rPr>
              <a:t>Phase descendante : 32 semaines</a:t>
            </a:r>
          </a:p>
          <a:p>
            <a:pPr algn="l" eaLnBrk="0" hangingPunct="0">
              <a:spcBef>
                <a:spcPct val="0"/>
              </a:spcBef>
            </a:pPr>
            <a:endParaRPr lang="fr-BE" sz="1600" u="sng" dirty="0" smtClean="0">
              <a:latin typeface="Calibri" panose="020F0502020204030204" pitchFamily="34" charset="0"/>
            </a:endParaRPr>
          </a:p>
          <a:p>
            <a:pPr algn="l" eaLnBrk="0" hangingPunct="0">
              <a:spcBef>
                <a:spcPct val="0"/>
              </a:spcBef>
            </a:pPr>
            <a:r>
              <a:rPr lang="fr-BE" sz="1600" u="sng" dirty="0" smtClean="0">
                <a:latin typeface="Calibri" panose="020F0502020204030204" pitchFamily="34" charset="0"/>
              </a:rPr>
              <a:t>Total : 305 jours</a:t>
            </a:r>
            <a:endParaRPr lang="fr-FR" sz="1600" u="sng" dirty="0">
              <a:latin typeface="Calibri" panose="020F0502020204030204" pitchFamily="34" charset="0"/>
            </a:endParaRPr>
          </a:p>
        </p:txBody>
      </p:sp>
      <p:sp>
        <p:nvSpPr>
          <p:cNvPr id="73838" name="Line 110"/>
          <p:cNvSpPr>
            <a:spLocks noChangeShapeType="1"/>
          </p:cNvSpPr>
          <p:nvPr/>
        </p:nvSpPr>
        <p:spPr bwMode="auto">
          <a:xfrm flipH="1">
            <a:off x="1793875" y="1192213"/>
            <a:ext cx="3656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3839" name="Line 111"/>
          <p:cNvSpPr>
            <a:spLocks noChangeShapeType="1"/>
          </p:cNvSpPr>
          <p:nvPr/>
        </p:nvSpPr>
        <p:spPr bwMode="auto">
          <a:xfrm flipH="1">
            <a:off x="2484438" y="1628775"/>
            <a:ext cx="0" cy="142875"/>
          </a:xfrm>
          <a:prstGeom prst="line">
            <a:avLst/>
          </a:prstGeom>
          <a:noFill/>
          <a:ln w="12700">
            <a:solidFill>
              <a:srgbClr val="1C1C1C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3840" name="Line 112"/>
          <p:cNvSpPr>
            <a:spLocks noChangeShapeType="1"/>
          </p:cNvSpPr>
          <p:nvPr/>
        </p:nvSpPr>
        <p:spPr bwMode="auto">
          <a:xfrm flipH="1">
            <a:off x="4140200" y="2133600"/>
            <a:ext cx="1285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3841" name="Line 113"/>
          <p:cNvSpPr>
            <a:spLocks noChangeShapeType="1"/>
          </p:cNvSpPr>
          <p:nvPr/>
        </p:nvSpPr>
        <p:spPr bwMode="auto">
          <a:xfrm>
            <a:off x="4140200" y="2133601"/>
            <a:ext cx="0" cy="4056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3842" name="Line 114"/>
          <p:cNvSpPr>
            <a:spLocks noChangeShapeType="1"/>
          </p:cNvSpPr>
          <p:nvPr/>
        </p:nvSpPr>
        <p:spPr bwMode="auto">
          <a:xfrm>
            <a:off x="1792287" y="1193800"/>
            <a:ext cx="14886" cy="1044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3843" name="Rectangle 115"/>
          <p:cNvSpPr>
            <a:spLocks noChangeArrowheads="1"/>
          </p:cNvSpPr>
          <p:nvPr/>
        </p:nvSpPr>
        <p:spPr bwMode="auto">
          <a:xfrm>
            <a:off x="6732588" y="4868863"/>
            <a:ext cx="1365117" cy="73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sz="1400" u="sng">
                <a:solidFill>
                  <a:srgbClr val="FF0000"/>
                </a:solidFill>
                <a:latin typeface="Calibri" panose="020F0502020204030204" pitchFamily="34" charset="0"/>
              </a:rPr>
              <a:t>Période</a:t>
            </a:r>
            <a:r>
              <a:rPr lang="fr-FR" sz="14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</a:p>
          <a:p>
            <a:pPr algn="l" eaLnBrk="0" hangingPunct="0">
              <a:spcBef>
                <a:spcPct val="0"/>
              </a:spcBef>
            </a:pPr>
            <a:r>
              <a:rPr lang="fr-FR" sz="1400" u="sng">
                <a:solidFill>
                  <a:srgbClr val="FF0000"/>
                </a:solidFill>
                <a:latin typeface="Calibri" panose="020F0502020204030204" pitchFamily="34" charset="0"/>
              </a:rPr>
              <a:t>de tarissement</a:t>
            </a:r>
            <a:r>
              <a:rPr lang="fr-FR" sz="1400">
                <a:solidFill>
                  <a:srgbClr val="FF0000"/>
                </a:solidFill>
                <a:latin typeface="Calibri" panose="020F0502020204030204" pitchFamily="34" charset="0"/>
              </a:rPr>
              <a:t> :</a:t>
            </a:r>
          </a:p>
          <a:p>
            <a:pPr algn="l" eaLnBrk="0" hangingPunct="0">
              <a:spcBef>
                <a:spcPct val="0"/>
              </a:spcBef>
            </a:pPr>
            <a:r>
              <a:rPr lang="fr-FR" sz="1400">
                <a:solidFill>
                  <a:srgbClr val="FF0000"/>
                </a:solidFill>
                <a:latin typeface="Calibri" panose="020F0502020204030204" pitchFamily="34" charset="0"/>
              </a:rPr>
              <a:t>8 semaines</a:t>
            </a:r>
          </a:p>
        </p:txBody>
      </p:sp>
      <p:grpSp>
        <p:nvGrpSpPr>
          <p:cNvPr id="2" name="Group 126"/>
          <p:cNvGrpSpPr>
            <a:grpSpLocks/>
          </p:cNvGrpSpPr>
          <p:nvPr/>
        </p:nvGrpSpPr>
        <p:grpSpPr bwMode="auto">
          <a:xfrm>
            <a:off x="107950" y="1052513"/>
            <a:ext cx="8374063" cy="5316537"/>
            <a:chOff x="68" y="663"/>
            <a:chExt cx="5275" cy="3349"/>
          </a:xfrm>
        </p:grpSpPr>
        <p:sp>
          <p:nvSpPr>
            <p:cNvPr id="73733" name="Rectangle 5"/>
            <p:cNvSpPr>
              <a:spLocks noChangeArrowheads="1"/>
            </p:cNvSpPr>
            <p:nvPr/>
          </p:nvSpPr>
          <p:spPr bwMode="auto">
            <a:xfrm>
              <a:off x="720" y="3841"/>
              <a:ext cx="162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1</a:t>
              </a:r>
            </a:p>
          </p:txBody>
        </p:sp>
        <p:sp>
          <p:nvSpPr>
            <p:cNvPr id="73734" name="Rectangle 6"/>
            <p:cNvSpPr>
              <a:spLocks noChangeArrowheads="1"/>
            </p:cNvSpPr>
            <p:nvPr/>
          </p:nvSpPr>
          <p:spPr bwMode="auto">
            <a:xfrm>
              <a:off x="1020" y="3838"/>
              <a:ext cx="162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4</a:t>
              </a:r>
            </a:p>
          </p:txBody>
        </p:sp>
        <p:sp>
          <p:nvSpPr>
            <p:cNvPr id="73735" name="Rectangle 7"/>
            <p:cNvSpPr>
              <a:spLocks noChangeArrowheads="1"/>
            </p:cNvSpPr>
            <p:nvPr/>
          </p:nvSpPr>
          <p:spPr bwMode="auto">
            <a:xfrm>
              <a:off x="1338" y="3838"/>
              <a:ext cx="162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8</a:t>
              </a:r>
            </a:p>
          </p:txBody>
        </p:sp>
        <p:sp>
          <p:nvSpPr>
            <p:cNvPr id="73736" name="Rectangle 8"/>
            <p:cNvSpPr>
              <a:spLocks noChangeArrowheads="1"/>
            </p:cNvSpPr>
            <p:nvPr/>
          </p:nvSpPr>
          <p:spPr bwMode="auto">
            <a:xfrm>
              <a:off x="1610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12</a:t>
              </a:r>
            </a:p>
          </p:txBody>
        </p:sp>
        <p:sp>
          <p:nvSpPr>
            <p:cNvPr id="73737" name="Rectangle 9"/>
            <p:cNvSpPr>
              <a:spLocks noChangeArrowheads="1"/>
            </p:cNvSpPr>
            <p:nvPr/>
          </p:nvSpPr>
          <p:spPr bwMode="auto">
            <a:xfrm>
              <a:off x="1927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16</a:t>
              </a:r>
            </a:p>
          </p:txBody>
        </p:sp>
        <p:sp>
          <p:nvSpPr>
            <p:cNvPr id="73738" name="Rectangle 10"/>
            <p:cNvSpPr>
              <a:spLocks noChangeArrowheads="1"/>
            </p:cNvSpPr>
            <p:nvPr/>
          </p:nvSpPr>
          <p:spPr bwMode="auto">
            <a:xfrm>
              <a:off x="2172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20</a:t>
              </a:r>
            </a:p>
          </p:txBody>
        </p:sp>
        <p:sp>
          <p:nvSpPr>
            <p:cNvPr id="73739" name="Rectangle 11"/>
            <p:cNvSpPr>
              <a:spLocks noChangeArrowheads="1"/>
            </p:cNvSpPr>
            <p:nvPr/>
          </p:nvSpPr>
          <p:spPr bwMode="auto">
            <a:xfrm>
              <a:off x="2485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24</a:t>
              </a:r>
            </a:p>
          </p:txBody>
        </p:sp>
        <p:sp>
          <p:nvSpPr>
            <p:cNvPr id="73740" name="Rectangle 12"/>
            <p:cNvSpPr>
              <a:spLocks noChangeArrowheads="1"/>
            </p:cNvSpPr>
            <p:nvPr/>
          </p:nvSpPr>
          <p:spPr bwMode="auto">
            <a:xfrm>
              <a:off x="2798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28</a:t>
              </a:r>
            </a:p>
          </p:txBody>
        </p:sp>
        <p:sp>
          <p:nvSpPr>
            <p:cNvPr id="73741" name="Rectangle 13"/>
            <p:cNvSpPr>
              <a:spLocks noChangeArrowheads="1"/>
            </p:cNvSpPr>
            <p:nvPr/>
          </p:nvSpPr>
          <p:spPr bwMode="auto">
            <a:xfrm>
              <a:off x="3111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32</a:t>
              </a:r>
            </a:p>
          </p:txBody>
        </p:sp>
        <p:sp>
          <p:nvSpPr>
            <p:cNvPr id="73742" name="Rectangle 14"/>
            <p:cNvSpPr>
              <a:spLocks noChangeArrowheads="1"/>
            </p:cNvSpPr>
            <p:nvPr/>
          </p:nvSpPr>
          <p:spPr bwMode="auto">
            <a:xfrm>
              <a:off x="3424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36</a:t>
              </a:r>
            </a:p>
          </p:txBody>
        </p:sp>
        <p:sp>
          <p:nvSpPr>
            <p:cNvPr id="73743" name="Rectangle 15"/>
            <p:cNvSpPr>
              <a:spLocks noChangeArrowheads="1"/>
            </p:cNvSpPr>
            <p:nvPr/>
          </p:nvSpPr>
          <p:spPr bwMode="auto">
            <a:xfrm>
              <a:off x="3737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40</a:t>
              </a:r>
            </a:p>
          </p:txBody>
        </p:sp>
        <p:sp>
          <p:nvSpPr>
            <p:cNvPr id="73744" name="Rectangle 16"/>
            <p:cNvSpPr>
              <a:spLocks noChangeArrowheads="1"/>
            </p:cNvSpPr>
            <p:nvPr/>
          </p:nvSpPr>
          <p:spPr bwMode="auto">
            <a:xfrm>
              <a:off x="4050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44</a:t>
              </a:r>
            </a:p>
          </p:txBody>
        </p:sp>
        <p:sp>
          <p:nvSpPr>
            <p:cNvPr id="73745" name="Rectangle 17"/>
            <p:cNvSpPr>
              <a:spLocks noChangeArrowheads="1"/>
            </p:cNvSpPr>
            <p:nvPr/>
          </p:nvSpPr>
          <p:spPr bwMode="auto">
            <a:xfrm>
              <a:off x="4363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48</a:t>
              </a:r>
            </a:p>
          </p:txBody>
        </p:sp>
        <p:sp>
          <p:nvSpPr>
            <p:cNvPr id="73746" name="Rectangle 18"/>
            <p:cNvSpPr>
              <a:spLocks noChangeArrowheads="1"/>
            </p:cNvSpPr>
            <p:nvPr/>
          </p:nvSpPr>
          <p:spPr bwMode="auto">
            <a:xfrm>
              <a:off x="4675" y="3838"/>
              <a:ext cx="210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52</a:t>
              </a:r>
            </a:p>
          </p:txBody>
        </p:sp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431" y="663"/>
              <a:ext cx="242" cy="3105"/>
              <a:chOff x="541" y="892"/>
              <a:chExt cx="262" cy="3105"/>
            </a:xfrm>
          </p:grpSpPr>
          <p:sp>
            <p:nvSpPr>
              <p:cNvPr id="73748" name="Rectangle 20"/>
              <p:cNvSpPr>
                <a:spLocks noChangeArrowheads="1"/>
              </p:cNvSpPr>
              <p:nvPr/>
            </p:nvSpPr>
            <p:spPr bwMode="auto">
              <a:xfrm>
                <a:off x="592" y="3787"/>
                <a:ext cx="19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/>
                  <a:t>0</a:t>
                </a:r>
              </a:p>
            </p:txBody>
          </p:sp>
          <p:sp>
            <p:nvSpPr>
              <p:cNvPr id="73749" name="Rectangle 21"/>
              <p:cNvSpPr>
                <a:spLocks noChangeArrowheads="1"/>
              </p:cNvSpPr>
              <p:nvPr/>
            </p:nvSpPr>
            <p:spPr bwMode="auto">
              <a:xfrm>
                <a:off x="592" y="3461"/>
                <a:ext cx="19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/>
                  <a:t>5</a:t>
                </a:r>
              </a:p>
            </p:txBody>
          </p:sp>
          <p:sp>
            <p:nvSpPr>
              <p:cNvPr id="73750" name="Rectangle 22"/>
              <p:cNvSpPr>
                <a:spLocks noChangeArrowheads="1"/>
              </p:cNvSpPr>
              <p:nvPr/>
            </p:nvSpPr>
            <p:spPr bwMode="auto">
              <a:xfrm>
                <a:off x="541" y="3144"/>
                <a:ext cx="26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/>
                  <a:t>10</a:t>
                </a:r>
              </a:p>
            </p:txBody>
          </p:sp>
          <p:sp>
            <p:nvSpPr>
              <p:cNvPr id="73751" name="Rectangle 23"/>
              <p:cNvSpPr>
                <a:spLocks noChangeArrowheads="1"/>
              </p:cNvSpPr>
              <p:nvPr/>
            </p:nvSpPr>
            <p:spPr bwMode="auto">
              <a:xfrm>
                <a:off x="541" y="2819"/>
                <a:ext cx="26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/>
                  <a:t>15</a:t>
                </a:r>
              </a:p>
            </p:txBody>
          </p:sp>
          <p:sp>
            <p:nvSpPr>
              <p:cNvPr id="73752" name="Rectangle 24"/>
              <p:cNvSpPr>
                <a:spLocks noChangeArrowheads="1"/>
              </p:cNvSpPr>
              <p:nvPr/>
            </p:nvSpPr>
            <p:spPr bwMode="auto">
              <a:xfrm>
                <a:off x="541" y="2502"/>
                <a:ext cx="26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/>
                  <a:t>20</a:t>
                </a:r>
              </a:p>
            </p:txBody>
          </p:sp>
          <p:sp>
            <p:nvSpPr>
              <p:cNvPr id="73753" name="Rectangle 25"/>
              <p:cNvSpPr>
                <a:spLocks noChangeArrowheads="1"/>
              </p:cNvSpPr>
              <p:nvPr/>
            </p:nvSpPr>
            <p:spPr bwMode="auto">
              <a:xfrm>
                <a:off x="541" y="2177"/>
                <a:ext cx="26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/>
                  <a:t>25</a:t>
                </a:r>
              </a:p>
            </p:txBody>
          </p:sp>
          <p:sp>
            <p:nvSpPr>
              <p:cNvPr id="73754" name="Rectangle 26"/>
              <p:cNvSpPr>
                <a:spLocks noChangeArrowheads="1"/>
              </p:cNvSpPr>
              <p:nvPr/>
            </p:nvSpPr>
            <p:spPr bwMode="auto">
              <a:xfrm>
                <a:off x="541" y="1860"/>
                <a:ext cx="26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/>
                  <a:t>30</a:t>
                </a:r>
              </a:p>
            </p:txBody>
          </p:sp>
          <p:sp>
            <p:nvSpPr>
              <p:cNvPr id="73755" name="Rectangle 27"/>
              <p:cNvSpPr>
                <a:spLocks noChangeArrowheads="1"/>
              </p:cNvSpPr>
              <p:nvPr/>
            </p:nvSpPr>
            <p:spPr bwMode="auto">
              <a:xfrm>
                <a:off x="541" y="1534"/>
                <a:ext cx="26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/>
                  <a:t>35</a:t>
                </a:r>
              </a:p>
            </p:txBody>
          </p:sp>
          <p:sp>
            <p:nvSpPr>
              <p:cNvPr id="73756" name="Rectangle 28"/>
              <p:cNvSpPr>
                <a:spLocks noChangeArrowheads="1"/>
              </p:cNvSpPr>
              <p:nvPr/>
            </p:nvSpPr>
            <p:spPr bwMode="auto">
              <a:xfrm>
                <a:off x="541" y="1217"/>
                <a:ext cx="26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 dirty="0"/>
                  <a:t>40</a:t>
                </a:r>
              </a:p>
            </p:txBody>
          </p:sp>
          <p:sp>
            <p:nvSpPr>
              <p:cNvPr id="73757" name="Rectangle 29"/>
              <p:cNvSpPr>
                <a:spLocks noChangeArrowheads="1"/>
              </p:cNvSpPr>
              <p:nvPr/>
            </p:nvSpPr>
            <p:spPr bwMode="auto">
              <a:xfrm>
                <a:off x="541" y="892"/>
                <a:ext cx="262" cy="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fr-FR" dirty="0"/>
                  <a:t>45</a:t>
                </a:r>
              </a:p>
            </p:txBody>
          </p:sp>
        </p:grpSp>
        <p:grpSp>
          <p:nvGrpSpPr>
            <p:cNvPr id="4" name="Group 30"/>
            <p:cNvGrpSpPr>
              <a:grpSpLocks/>
            </p:cNvGrpSpPr>
            <p:nvPr/>
          </p:nvGrpSpPr>
          <p:grpSpPr bwMode="auto">
            <a:xfrm>
              <a:off x="709" y="837"/>
              <a:ext cx="39" cy="2903"/>
              <a:chOff x="793" y="998"/>
              <a:chExt cx="42" cy="2903"/>
            </a:xfrm>
          </p:grpSpPr>
          <p:sp>
            <p:nvSpPr>
              <p:cNvPr id="73759" name="Line 31"/>
              <p:cNvSpPr>
                <a:spLocks noChangeShapeType="1"/>
              </p:cNvSpPr>
              <p:nvPr/>
            </p:nvSpPr>
            <p:spPr bwMode="auto">
              <a:xfrm flipH="1">
                <a:off x="793" y="3900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0" name="Line 32"/>
              <p:cNvSpPr>
                <a:spLocks noChangeShapeType="1"/>
              </p:cNvSpPr>
              <p:nvPr/>
            </p:nvSpPr>
            <p:spPr bwMode="auto">
              <a:xfrm flipH="1">
                <a:off x="810" y="3741"/>
                <a:ext cx="2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1" name="Line 33"/>
              <p:cNvSpPr>
                <a:spLocks noChangeShapeType="1"/>
              </p:cNvSpPr>
              <p:nvPr/>
            </p:nvSpPr>
            <p:spPr bwMode="auto">
              <a:xfrm flipH="1">
                <a:off x="793" y="3574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2" name="Line 34"/>
              <p:cNvSpPr>
                <a:spLocks noChangeShapeType="1"/>
              </p:cNvSpPr>
              <p:nvPr/>
            </p:nvSpPr>
            <p:spPr bwMode="auto">
              <a:xfrm flipH="1">
                <a:off x="810" y="3416"/>
                <a:ext cx="2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3" name="Line 35"/>
              <p:cNvSpPr>
                <a:spLocks noChangeShapeType="1"/>
              </p:cNvSpPr>
              <p:nvPr/>
            </p:nvSpPr>
            <p:spPr bwMode="auto">
              <a:xfrm flipH="1">
                <a:off x="793" y="3257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4" name="Line 36"/>
              <p:cNvSpPr>
                <a:spLocks noChangeShapeType="1"/>
              </p:cNvSpPr>
              <p:nvPr/>
            </p:nvSpPr>
            <p:spPr bwMode="auto">
              <a:xfrm flipH="1">
                <a:off x="810" y="3099"/>
                <a:ext cx="2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5" name="Line 37"/>
              <p:cNvSpPr>
                <a:spLocks noChangeShapeType="1"/>
              </p:cNvSpPr>
              <p:nvPr/>
            </p:nvSpPr>
            <p:spPr bwMode="auto">
              <a:xfrm flipH="1">
                <a:off x="793" y="2932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6" name="Line 38"/>
              <p:cNvSpPr>
                <a:spLocks noChangeShapeType="1"/>
              </p:cNvSpPr>
              <p:nvPr/>
            </p:nvSpPr>
            <p:spPr bwMode="auto">
              <a:xfrm flipH="1">
                <a:off x="810" y="2773"/>
                <a:ext cx="2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7" name="Line 39"/>
              <p:cNvSpPr>
                <a:spLocks noChangeShapeType="1"/>
              </p:cNvSpPr>
              <p:nvPr/>
            </p:nvSpPr>
            <p:spPr bwMode="auto">
              <a:xfrm flipH="1">
                <a:off x="793" y="2615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8" name="Line 40"/>
              <p:cNvSpPr>
                <a:spLocks noChangeShapeType="1"/>
              </p:cNvSpPr>
              <p:nvPr/>
            </p:nvSpPr>
            <p:spPr bwMode="auto">
              <a:xfrm flipH="1">
                <a:off x="810" y="2456"/>
                <a:ext cx="2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69" name="Line 41"/>
              <p:cNvSpPr>
                <a:spLocks noChangeShapeType="1"/>
              </p:cNvSpPr>
              <p:nvPr/>
            </p:nvSpPr>
            <p:spPr bwMode="auto">
              <a:xfrm flipH="1">
                <a:off x="793" y="2289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70" name="Line 42"/>
              <p:cNvSpPr>
                <a:spLocks noChangeShapeType="1"/>
              </p:cNvSpPr>
              <p:nvPr/>
            </p:nvSpPr>
            <p:spPr bwMode="auto">
              <a:xfrm flipH="1">
                <a:off x="810" y="2131"/>
                <a:ext cx="2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71" name="Line 43"/>
              <p:cNvSpPr>
                <a:spLocks noChangeShapeType="1"/>
              </p:cNvSpPr>
              <p:nvPr/>
            </p:nvSpPr>
            <p:spPr bwMode="auto">
              <a:xfrm flipH="1">
                <a:off x="793" y="1973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72" name="Line 44"/>
              <p:cNvSpPr>
                <a:spLocks noChangeShapeType="1"/>
              </p:cNvSpPr>
              <p:nvPr/>
            </p:nvSpPr>
            <p:spPr bwMode="auto">
              <a:xfrm flipH="1">
                <a:off x="810" y="1805"/>
                <a:ext cx="2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73" name="Line 45"/>
              <p:cNvSpPr>
                <a:spLocks noChangeShapeType="1"/>
              </p:cNvSpPr>
              <p:nvPr/>
            </p:nvSpPr>
            <p:spPr bwMode="auto">
              <a:xfrm flipH="1">
                <a:off x="793" y="1647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74" name="Line 46"/>
              <p:cNvSpPr>
                <a:spLocks noChangeShapeType="1"/>
              </p:cNvSpPr>
              <p:nvPr/>
            </p:nvSpPr>
            <p:spPr bwMode="auto">
              <a:xfrm flipH="1">
                <a:off x="810" y="1489"/>
                <a:ext cx="2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75" name="Line 47"/>
              <p:cNvSpPr>
                <a:spLocks noChangeShapeType="1"/>
              </p:cNvSpPr>
              <p:nvPr/>
            </p:nvSpPr>
            <p:spPr bwMode="auto">
              <a:xfrm flipH="1">
                <a:off x="793" y="1330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76" name="Line 48"/>
              <p:cNvSpPr>
                <a:spLocks noChangeShapeType="1"/>
              </p:cNvSpPr>
              <p:nvPr/>
            </p:nvSpPr>
            <p:spPr bwMode="auto">
              <a:xfrm flipH="1">
                <a:off x="810" y="1163"/>
                <a:ext cx="2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77" name="Line 49"/>
              <p:cNvSpPr>
                <a:spLocks noChangeShapeType="1"/>
              </p:cNvSpPr>
              <p:nvPr/>
            </p:nvSpPr>
            <p:spPr bwMode="auto">
              <a:xfrm flipH="1">
                <a:off x="793" y="1005"/>
                <a:ext cx="42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78" name="Line 50"/>
              <p:cNvSpPr>
                <a:spLocks noChangeShapeType="1"/>
              </p:cNvSpPr>
              <p:nvPr/>
            </p:nvSpPr>
            <p:spPr bwMode="auto">
              <a:xfrm flipV="1">
                <a:off x="834" y="998"/>
                <a:ext cx="0" cy="290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73779" name="Line 51"/>
            <p:cNvSpPr>
              <a:spLocks noChangeShapeType="1"/>
            </p:cNvSpPr>
            <p:nvPr/>
          </p:nvSpPr>
          <p:spPr bwMode="auto">
            <a:xfrm flipH="1">
              <a:off x="4837" y="3751"/>
              <a:ext cx="39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780" name="Rectangle 52"/>
            <p:cNvSpPr>
              <a:spLocks noChangeArrowheads="1"/>
            </p:cNvSpPr>
            <p:nvPr/>
          </p:nvSpPr>
          <p:spPr bwMode="auto">
            <a:xfrm>
              <a:off x="4876" y="3838"/>
              <a:ext cx="467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200"/>
                <a:t>semaines</a:t>
              </a:r>
            </a:p>
          </p:txBody>
        </p:sp>
        <p:sp>
          <p:nvSpPr>
            <p:cNvPr id="73781" name="Rectangle 53"/>
            <p:cNvSpPr>
              <a:spLocks noChangeArrowheads="1"/>
            </p:cNvSpPr>
            <p:nvPr/>
          </p:nvSpPr>
          <p:spPr bwMode="auto">
            <a:xfrm>
              <a:off x="68" y="708"/>
              <a:ext cx="27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sz="140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L/j</a:t>
              </a:r>
              <a:endParaRPr lang="fr-FR" sz="140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grpSp>
          <p:nvGrpSpPr>
            <p:cNvPr id="5" name="Group 54"/>
            <p:cNvGrpSpPr>
              <a:grpSpLocks/>
            </p:cNvGrpSpPr>
            <p:nvPr/>
          </p:nvGrpSpPr>
          <p:grpSpPr bwMode="auto">
            <a:xfrm>
              <a:off x="747" y="3732"/>
              <a:ext cx="4067" cy="25"/>
              <a:chOff x="834" y="3893"/>
              <a:chExt cx="4406" cy="25"/>
            </a:xfrm>
          </p:grpSpPr>
          <p:sp>
            <p:nvSpPr>
              <p:cNvPr id="73783" name="Line 55"/>
              <p:cNvSpPr>
                <a:spLocks noChangeShapeType="1"/>
              </p:cNvSpPr>
              <p:nvPr/>
            </p:nvSpPr>
            <p:spPr bwMode="auto">
              <a:xfrm flipV="1">
                <a:off x="834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84" name="Line 56"/>
              <p:cNvSpPr>
                <a:spLocks noChangeShapeType="1"/>
              </p:cNvSpPr>
              <p:nvPr/>
            </p:nvSpPr>
            <p:spPr bwMode="auto">
              <a:xfrm flipV="1">
                <a:off x="919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85" name="Line 57"/>
              <p:cNvSpPr>
                <a:spLocks noChangeShapeType="1"/>
              </p:cNvSpPr>
              <p:nvPr/>
            </p:nvSpPr>
            <p:spPr bwMode="auto">
              <a:xfrm flipV="1">
                <a:off x="1003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86" name="Line 58"/>
              <p:cNvSpPr>
                <a:spLocks noChangeShapeType="1"/>
              </p:cNvSpPr>
              <p:nvPr/>
            </p:nvSpPr>
            <p:spPr bwMode="auto">
              <a:xfrm flipV="1">
                <a:off x="1088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87" name="Line 59"/>
              <p:cNvSpPr>
                <a:spLocks noChangeShapeType="1"/>
              </p:cNvSpPr>
              <p:nvPr/>
            </p:nvSpPr>
            <p:spPr bwMode="auto">
              <a:xfrm flipV="1">
                <a:off x="1173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88" name="Line 60"/>
              <p:cNvSpPr>
                <a:spLocks noChangeShapeType="1"/>
              </p:cNvSpPr>
              <p:nvPr/>
            </p:nvSpPr>
            <p:spPr bwMode="auto">
              <a:xfrm flipV="1">
                <a:off x="1258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89" name="Line 61"/>
              <p:cNvSpPr>
                <a:spLocks noChangeShapeType="1"/>
              </p:cNvSpPr>
              <p:nvPr/>
            </p:nvSpPr>
            <p:spPr bwMode="auto">
              <a:xfrm flipV="1">
                <a:off x="1342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0" name="Line 62"/>
              <p:cNvSpPr>
                <a:spLocks noChangeShapeType="1"/>
              </p:cNvSpPr>
              <p:nvPr/>
            </p:nvSpPr>
            <p:spPr bwMode="auto">
              <a:xfrm flipV="1">
                <a:off x="1427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1" name="Line 63"/>
              <p:cNvSpPr>
                <a:spLocks noChangeShapeType="1"/>
              </p:cNvSpPr>
              <p:nvPr/>
            </p:nvSpPr>
            <p:spPr bwMode="auto">
              <a:xfrm flipV="1">
                <a:off x="1512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2" name="Line 64"/>
              <p:cNvSpPr>
                <a:spLocks noChangeShapeType="1"/>
              </p:cNvSpPr>
              <p:nvPr/>
            </p:nvSpPr>
            <p:spPr bwMode="auto">
              <a:xfrm flipV="1">
                <a:off x="1597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3" name="Line 65"/>
              <p:cNvSpPr>
                <a:spLocks noChangeShapeType="1"/>
              </p:cNvSpPr>
              <p:nvPr/>
            </p:nvSpPr>
            <p:spPr bwMode="auto">
              <a:xfrm flipV="1">
                <a:off x="1681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4" name="Line 66"/>
              <p:cNvSpPr>
                <a:spLocks noChangeShapeType="1"/>
              </p:cNvSpPr>
              <p:nvPr/>
            </p:nvSpPr>
            <p:spPr bwMode="auto">
              <a:xfrm flipV="1">
                <a:off x="1766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5" name="Line 67"/>
              <p:cNvSpPr>
                <a:spLocks noChangeShapeType="1"/>
              </p:cNvSpPr>
              <p:nvPr/>
            </p:nvSpPr>
            <p:spPr bwMode="auto">
              <a:xfrm flipV="1">
                <a:off x="1851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6" name="Line 68"/>
              <p:cNvSpPr>
                <a:spLocks noChangeShapeType="1"/>
              </p:cNvSpPr>
              <p:nvPr/>
            </p:nvSpPr>
            <p:spPr bwMode="auto">
              <a:xfrm flipV="1">
                <a:off x="1936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7" name="Line 69"/>
              <p:cNvSpPr>
                <a:spLocks noChangeShapeType="1"/>
              </p:cNvSpPr>
              <p:nvPr/>
            </p:nvSpPr>
            <p:spPr bwMode="auto">
              <a:xfrm flipV="1">
                <a:off x="2020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8" name="Line 70"/>
              <p:cNvSpPr>
                <a:spLocks noChangeShapeType="1"/>
              </p:cNvSpPr>
              <p:nvPr/>
            </p:nvSpPr>
            <p:spPr bwMode="auto">
              <a:xfrm flipV="1">
                <a:off x="2105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99" name="Line 71"/>
              <p:cNvSpPr>
                <a:spLocks noChangeShapeType="1"/>
              </p:cNvSpPr>
              <p:nvPr/>
            </p:nvSpPr>
            <p:spPr bwMode="auto">
              <a:xfrm flipV="1">
                <a:off x="2190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0" name="Line 72"/>
              <p:cNvSpPr>
                <a:spLocks noChangeShapeType="1"/>
              </p:cNvSpPr>
              <p:nvPr/>
            </p:nvSpPr>
            <p:spPr bwMode="auto">
              <a:xfrm flipV="1">
                <a:off x="2274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1" name="Line 73"/>
              <p:cNvSpPr>
                <a:spLocks noChangeShapeType="1"/>
              </p:cNvSpPr>
              <p:nvPr/>
            </p:nvSpPr>
            <p:spPr bwMode="auto">
              <a:xfrm flipV="1">
                <a:off x="2359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2" name="Line 74"/>
              <p:cNvSpPr>
                <a:spLocks noChangeShapeType="1"/>
              </p:cNvSpPr>
              <p:nvPr/>
            </p:nvSpPr>
            <p:spPr bwMode="auto">
              <a:xfrm flipV="1">
                <a:off x="2444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3" name="Line 75"/>
              <p:cNvSpPr>
                <a:spLocks noChangeShapeType="1"/>
              </p:cNvSpPr>
              <p:nvPr/>
            </p:nvSpPr>
            <p:spPr bwMode="auto">
              <a:xfrm flipV="1">
                <a:off x="2529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4" name="Line 76"/>
              <p:cNvSpPr>
                <a:spLocks noChangeShapeType="1"/>
              </p:cNvSpPr>
              <p:nvPr/>
            </p:nvSpPr>
            <p:spPr bwMode="auto">
              <a:xfrm flipV="1">
                <a:off x="2613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5" name="Line 77"/>
              <p:cNvSpPr>
                <a:spLocks noChangeShapeType="1"/>
              </p:cNvSpPr>
              <p:nvPr/>
            </p:nvSpPr>
            <p:spPr bwMode="auto">
              <a:xfrm flipV="1">
                <a:off x="2698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6" name="Line 78"/>
              <p:cNvSpPr>
                <a:spLocks noChangeShapeType="1"/>
              </p:cNvSpPr>
              <p:nvPr/>
            </p:nvSpPr>
            <p:spPr bwMode="auto">
              <a:xfrm flipV="1">
                <a:off x="2783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7" name="Line 79"/>
              <p:cNvSpPr>
                <a:spLocks noChangeShapeType="1"/>
              </p:cNvSpPr>
              <p:nvPr/>
            </p:nvSpPr>
            <p:spPr bwMode="auto">
              <a:xfrm flipV="1">
                <a:off x="2868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8" name="Line 80"/>
              <p:cNvSpPr>
                <a:spLocks noChangeShapeType="1"/>
              </p:cNvSpPr>
              <p:nvPr/>
            </p:nvSpPr>
            <p:spPr bwMode="auto">
              <a:xfrm flipV="1">
                <a:off x="2952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09" name="Line 81"/>
              <p:cNvSpPr>
                <a:spLocks noChangeShapeType="1"/>
              </p:cNvSpPr>
              <p:nvPr/>
            </p:nvSpPr>
            <p:spPr bwMode="auto">
              <a:xfrm flipV="1">
                <a:off x="3037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0" name="Line 82"/>
              <p:cNvSpPr>
                <a:spLocks noChangeShapeType="1"/>
              </p:cNvSpPr>
              <p:nvPr/>
            </p:nvSpPr>
            <p:spPr bwMode="auto">
              <a:xfrm flipV="1">
                <a:off x="3122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1" name="Line 83"/>
              <p:cNvSpPr>
                <a:spLocks noChangeShapeType="1"/>
              </p:cNvSpPr>
              <p:nvPr/>
            </p:nvSpPr>
            <p:spPr bwMode="auto">
              <a:xfrm flipV="1">
                <a:off x="3206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2" name="Line 84"/>
              <p:cNvSpPr>
                <a:spLocks noChangeShapeType="1"/>
              </p:cNvSpPr>
              <p:nvPr/>
            </p:nvSpPr>
            <p:spPr bwMode="auto">
              <a:xfrm flipV="1">
                <a:off x="3291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3" name="Line 85"/>
              <p:cNvSpPr>
                <a:spLocks noChangeShapeType="1"/>
              </p:cNvSpPr>
              <p:nvPr/>
            </p:nvSpPr>
            <p:spPr bwMode="auto">
              <a:xfrm flipV="1">
                <a:off x="3376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4" name="Line 86"/>
              <p:cNvSpPr>
                <a:spLocks noChangeShapeType="1"/>
              </p:cNvSpPr>
              <p:nvPr/>
            </p:nvSpPr>
            <p:spPr bwMode="auto">
              <a:xfrm flipV="1">
                <a:off x="3461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5" name="Line 87"/>
              <p:cNvSpPr>
                <a:spLocks noChangeShapeType="1"/>
              </p:cNvSpPr>
              <p:nvPr/>
            </p:nvSpPr>
            <p:spPr bwMode="auto">
              <a:xfrm flipV="1">
                <a:off x="3545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6" name="Line 88"/>
              <p:cNvSpPr>
                <a:spLocks noChangeShapeType="1"/>
              </p:cNvSpPr>
              <p:nvPr/>
            </p:nvSpPr>
            <p:spPr bwMode="auto">
              <a:xfrm flipV="1">
                <a:off x="3630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7" name="Line 89"/>
              <p:cNvSpPr>
                <a:spLocks noChangeShapeType="1"/>
              </p:cNvSpPr>
              <p:nvPr/>
            </p:nvSpPr>
            <p:spPr bwMode="auto">
              <a:xfrm flipV="1">
                <a:off x="3715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8" name="Line 90"/>
              <p:cNvSpPr>
                <a:spLocks noChangeShapeType="1"/>
              </p:cNvSpPr>
              <p:nvPr/>
            </p:nvSpPr>
            <p:spPr bwMode="auto">
              <a:xfrm flipV="1">
                <a:off x="3800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19" name="Line 91"/>
              <p:cNvSpPr>
                <a:spLocks noChangeShapeType="1"/>
              </p:cNvSpPr>
              <p:nvPr/>
            </p:nvSpPr>
            <p:spPr bwMode="auto">
              <a:xfrm flipV="1">
                <a:off x="3884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0" name="Line 92"/>
              <p:cNvSpPr>
                <a:spLocks noChangeShapeType="1"/>
              </p:cNvSpPr>
              <p:nvPr/>
            </p:nvSpPr>
            <p:spPr bwMode="auto">
              <a:xfrm flipV="1">
                <a:off x="3969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1" name="Line 93"/>
              <p:cNvSpPr>
                <a:spLocks noChangeShapeType="1"/>
              </p:cNvSpPr>
              <p:nvPr/>
            </p:nvSpPr>
            <p:spPr bwMode="auto">
              <a:xfrm flipV="1">
                <a:off x="4054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2" name="Line 94"/>
              <p:cNvSpPr>
                <a:spLocks noChangeShapeType="1"/>
              </p:cNvSpPr>
              <p:nvPr/>
            </p:nvSpPr>
            <p:spPr bwMode="auto">
              <a:xfrm flipV="1">
                <a:off x="4139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3" name="Line 95"/>
              <p:cNvSpPr>
                <a:spLocks noChangeShapeType="1"/>
              </p:cNvSpPr>
              <p:nvPr/>
            </p:nvSpPr>
            <p:spPr bwMode="auto">
              <a:xfrm flipV="1">
                <a:off x="4223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4" name="Line 96"/>
              <p:cNvSpPr>
                <a:spLocks noChangeShapeType="1"/>
              </p:cNvSpPr>
              <p:nvPr/>
            </p:nvSpPr>
            <p:spPr bwMode="auto">
              <a:xfrm flipV="1">
                <a:off x="4308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5" name="Line 97"/>
              <p:cNvSpPr>
                <a:spLocks noChangeShapeType="1"/>
              </p:cNvSpPr>
              <p:nvPr/>
            </p:nvSpPr>
            <p:spPr bwMode="auto">
              <a:xfrm flipV="1">
                <a:off x="4393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6" name="Line 98"/>
              <p:cNvSpPr>
                <a:spLocks noChangeShapeType="1"/>
              </p:cNvSpPr>
              <p:nvPr/>
            </p:nvSpPr>
            <p:spPr bwMode="auto">
              <a:xfrm flipV="1">
                <a:off x="4477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7" name="Line 99"/>
              <p:cNvSpPr>
                <a:spLocks noChangeShapeType="1"/>
              </p:cNvSpPr>
              <p:nvPr/>
            </p:nvSpPr>
            <p:spPr bwMode="auto">
              <a:xfrm flipV="1">
                <a:off x="4562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8" name="Line 100"/>
              <p:cNvSpPr>
                <a:spLocks noChangeShapeType="1"/>
              </p:cNvSpPr>
              <p:nvPr/>
            </p:nvSpPr>
            <p:spPr bwMode="auto">
              <a:xfrm flipV="1">
                <a:off x="4647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29" name="Line 101"/>
              <p:cNvSpPr>
                <a:spLocks noChangeShapeType="1"/>
              </p:cNvSpPr>
              <p:nvPr/>
            </p:nvSpPr>
            <p:spPr bwMode="auto">
              <a:xfrm flipV="1">
                <a:off x="4732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30" name="Line 102"/>
              <p:cNvSpPr>
                <a:spLocks noChangeShapeType="1"/>
              </p:cNvSpPr>
              <p:nvPr/>
            </p:nvSpPr>
            <p:spPr bwMode="auto">
              <a:xfrm flipV="1">
                <a:off x="4816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31" name="Line 103"/>
              <p:cNvSpPr>
                <a:spLocks noChangeShapeType="1"/>
              </p:cNvSpPr>
              <p:nvPr/>
            </p:nvSpPr>
            <p:spPr bwMode="auto">
              <a:xfrm flipV="1">
                <a:off x="4901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32" name="Line 104"/>
              <p:cNvSpPr>
                <a:spLocks noChangeShapeType="1"/>
              </p:cNvSpPr>
              <p:nvPr/>
            </p:nvSpPr>
            <p:spPr bwMode="auto">
              <a:xfrm flipV="1">
                <a:off x="4986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33" name="Line 105"/>
              <p:cNvSpPr>
                <a:spLocks noChangeShapeType="1"/>
              </p:cNvSpPr>
              <p:nvPr/>
            </p:nvSpPr>
            <p:spPr bwMode="auto">
              <a:xfrm flipV="1">
                <a:off x="5071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34" name="Line 106"/>
              <p:cNvSpPr>
                <a:spLocks noChangeShapeType="1"/>
              </p:cNvSpPr>
              <p:nvPr/>
            </p:nvSpPr>
            <p:spPr bwMode="auto">
              <a:xfrm flipV="1">
                <a:off x="5155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35" name="Line 107"/>
              <p:cNvSpPr>
                <a:spLocks noChangeShapeType="1"/>
              </p:cNvSpPr>
              <p:nvPr/>
            </p:nvSpPr>
            <p:spPr bwMode="auto">
              <a:xfrm flipV="1">
                <a:off x="5240" y="3893"/>
                <a:ext cx="0" cy="2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836" name="Line 108"/>
              <p:cNvSpPr>
                <a:spLocks noChangeShapeType="1"/>
              </p:cNvSpPr>
              <p:nvPr/>
            </p:nvSpPr>
            <p:spPr bwMode="auto">
              <a:xfrm>
                <a:off x="835" y="3900"/>
                <a:ext cx="4398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73845" name="AutoShape 117"/>
            <p:cNvSpPr>
              <a:spLocks noChangeArrowheads="1"/>
            </p:cNvSpPr>
            <p:nvPr/>
          </p:nvSpPr>
          <p:spPr bwMode="auto">
            <a:xfrm flipH="1">
              <a:off x="793" y="1117"/>
              <a:ext cx="590" cy="831"/>
            </a:xfrm>
            <a:prstGeom prst="rtTriangle">
              <a:avLst/>
            </a:prstGeom>
            <a:solidFill>
              <a:srgbClr val="00CC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846" name="Rectangle 118"/>
            <p:cNvSpPr>
              <a:spLocks noChangeArrowheads="1"/>
            </p:cNvSpPr>
            <p:nvPr/>
          </p:nvSpPr>
          <p:spPr bwMode="auto">
            <a:xfrm>
              <a:off x="793" y="1948"/>
              <a:ext cx="590" cy="1754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847" name="Rectangle 119"/>
            <p:cNvSpPr>
              <a:spLocks noChangeArrowheads="1"/>
            </p:cNvSpPr>
            <p:nvPr/>
          </p:nvSpPr>
          <p:spPr bwMode="auto">
            <a:xfrm>
              <a:off x="1383" y="1117"/>
              <a:ext cx="363" cy="2585"/>
            </a:xfrm>
            <a:prstGeom prst="rect">
              <a:avLst/>
            </a:prstGeom>
            <a:solidFill>
              <a:srgbClr val="0000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848" name="AutoShape 120"/>
            <p:cNvSpPr>
              <a:spLocks noChangeArrowheads="1"/>
            </p:cNvSpPr>
            <p:nvPr/>
          </p:nvSpPr>
          <p:spPr bwMode="auto">
            <a:xfrm>
              <a:off x="1746" y="1117"/>
              <a:ext cx="2404" cy="1292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849" name="Rectangle 121"/>
            <p:cNvSpPr>
              <a:spLocks noChangeArrowheads="1"/>
            </p:cNvSpPr>
            <p:nvPr/>
          </p:nvSpPr>
          <p:spPr bwMode="auto">
            <a:xfrm>
              <a:off x="1746" y="2409"/>
              <a:ext cx="2404" cy="12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3852" name="Line 124"/>
          <p:cNvSpPr>
            <a:spLocks noChangeShapeType="1"/>
          </p:cNvSpPr>
          <p:nvPr/>
        </p:nvSpPr>
        <p:spPr bwMode="auto">
          <a:xfrm flipH="1">
            <a:off x="2484438" y="1628775"/>
            <a:ext cx="2951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0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L’état de maigreur atteint après le pic va modifier la PL</a:t>
            </a:r>
          </a:p>
          <a:p>
            <a:pPr lvl="1"/>
            <a:r>
              <a:rPr lang="fr-FR" dirty="0" smtClean="0"/>
              <a:t>Blocage hormonaux de la sécrétion lactée</a:t>
            </a:r>
          </a:p>
          <a:p>
            <a:pPr lvl="1"/>
            <a:r>
              <a:rPr lang="fr-FR" dirty="0" smtClean="0"/>
              <a:t>La persistance va être très faible (chute de PL après le pic)</a:t>
            </a:r>
          </a:p>
          <a:p>
            <a:pPr lvl="1"/>
            <a:endParaRPr lang="fr-FR" dirty="0"/>
          </a:p>
          <a:p>
            <a:r>
              <a:rPr lang="fr-FR" dirty="0" smtClean="0"/>
              <a:t>L’état de maigreur rend l’animal sensible aux maladies</a:t>
            </a:r>
          </a:p>
          <a:p>
            <a:pPr lvl="1"/>
            <a:r>
              <a:rPr lang="fr-FR" dirty="0" smtClean="0"/>
              <a:t>Concurrence mamelle/système immunitaire pour l’énergie provenant de l’alimentation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Vache qui s’est très amaigri en 90 jours</a:t>
            </a:r>
            <a:endParaRPr lang="fr-FR" dirty="0"/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80"/>
            <a:ext cx="3435846" cy="257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1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Étapes de la lactation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851920" y="3468913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I.1. La mise-bas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851919" y="399577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I.2. Le début de lactation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853448" y="5003884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I.4. La phase descendante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853448" y="551723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I.5. </a:t>
            </a:r>
            <a:r>
              <a:rPr lang="fr-FR" dirty="0">
                <a:solidFill>
                  <a:schemeClr val="bg1"/>
                </a:solidFill>
              </a:rPr>
              <a:t>La période sèche</a:t>
            </a:r>
          </a:p>
        </p:txBody>
      </p:sp>
      <p:sp>
        <p:nvSpPr>
          <p:cNvPr id="18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851920" y="6011996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I.6. </a:t>
            </a:r>
            <a:r>
              <a:rPr lang="fr-FR" dirty="0">
                <a:solidFill>
                  <a:schemeClr val="bg1"/>
                </a:solidFill>
              </a:rPr>
              <a:t>La première lactation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20" y="4499828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rgbClr val="9900FF"/>
                </a:solidFill>
              </a:rPr>
              <a:t>I.3. Bilan des points critiques du début de lactation</a:t>
            </a:r>
          </a:p>
        </p:txBody>
      </p:sp>
    </p:spTree>
    <p:extLst>
      <p:ext uri="{BB962C8B-B14F-4D97-AF65-F5344CB8AC3E}">
        <p14:creationId xmlns:p14="http://schemas.microsoft.com/office/powerpoint/2010/main" val="301255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Conditions pour une perte d’état réduite</a:t>
            </a:r>
          </a:p>
        </p:txBody>
      </p:sp>
      <p:cxnSp>
        <p:nvCxnSpPr>
          <p:cNvPr id="44" name="Connecteur droit 43"/>
          <p:cNvCxnSpPr/>
          <p:nvPr/>
        </p:nvCxnSpPr>
        <p:spPr>
          <a:xfrm>
            <a:off x="2020296" y="3069736"/>
            <a:ext cx="5112568" cy="0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2020296" y="2420888"/>
            <a:ext cx="5112568" cy="0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020296" y="5301208"/>
            <a:ext cx="612068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2884392" y="5229200"/>
            <a:ext cx="0" cy="14401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102464" y="5229200"/>
            <a:ext cx="0" cy="14401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628808" y="5229200"/>
            <a:ext cx="0" cy="14401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5332664" y="5239080"/>
            <a:ext cx="0" cy="14401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2596360" y="537108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814432" y="537108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30 j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044632" y="539816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60 j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6340776" y="542922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90 j</a:t>
            </a:r>
          </a:p>
        </p:txBody>
      </p:sp>
      <p:cxnSp>
        <p:nvCxnSpPr>
          <p:cNvPr id="45" name="Connecteur droit 44"/>
          <p:cNvCxnSpPr/>
          <p:nvPr/>
        </p:nvCxnSpPr>
        <p:spPr>
          <a:xfrm>
            <a:off x="2057296" y="3645024"/>
            <a:ext cx="5112568" cy="0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2057296" y="4293096"/>
            <a:ext cx="5112568" cy="0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/>
          <p:cNvGrpSpPr/>
          <p:nvPr/>
        </p:nvGrpSpPr>
        <p:grpSpPr>
          <a:xfrm>
            <a:off x="1381384" y="1374246"/>
            <a:ext cx="900035" cy="3926962"/>
            <a:chOff x="1381384" y="1374246"/>
            <a:chExt cx="900035" cy="3926962"/>
          </a:xfrm>
        </p:grpSpPr>
        <p:cxnSp>
          <p:nvCxnSpPr>
            <p:cNvPr id="5" name="Connecteur droit avec flèche 4"/>
            <p:cNvCxnSpPr/>
            <p:nvPr/>
          </p:nvCxnSpPr>
          <p:spPr>
            <a:xfrm flipV="1">
              <a:off x="2020296" y="1700808"/>
              <a:ext cx="0" cy="360040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1957448" y="2420888"/>
              <a:ext cx="12569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957448" y="4293096"/>
              <a:ext cx="12569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/>
            <p:cNvSpPr txBox="1"/>
            <p:nvPr/>
          </p:nvSpPr>
          <p:spPr>
            <a:xfrm>
              <a:off x="1403648" y="409304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1381384" y="2220833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3,5</a:t>
              </a:r>
            </a:p>
          </p:txBody>
        </p:sp>
        <p:cxnSp>
          <p:nvCxnSpPr>
            <p:cNvPr id="30" name="Connecteur droit 29"/>
            <p:cNvCxnSpPr/>
            <p:nvPr/>
          </p:nvCxnSpPr>
          <p:spPr>
            <a:xfrm>
              <a:off x="1957448" y="3068960"/>
              <a:ext cx="12569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>
              <a:off x="1952904" y="3645024"/>
              <a:ext cx="12569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1403648" y="3444969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2,5</a:t>
              </a: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1403648" y="2868905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3</a:t>
              </a:r>
            </a:p>
          </p:txBody>
        </p:sp>
        <p:sp>
          <p:nvSpPr>
            <p:cNvPr id="78" name="ZoneTexte 77"/>
            <p:cNvSpPr txBox="1"/>
            <p:nvPr/>
          </p:nvSpPr>
          <p:spPr>
            <a:xfrm>
              <a:off x="1642507" y="1374246"/>
              <a:ext cx="638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NEC</a:t>
              </a:r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7996960" y="5213778"/>
            <a:ext cx="139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Jours après vêlage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5502976" y="1410791"/>
            <a:ext cx="3439616" cy="1785104"/>
          </a:xfrm>
          <a:prstGeom prst="rect">
            <a:avLst/>
          </a:prstGeom>
          <a:solidFill>
            <a:schemeClr val="bg1"/>
          </a:solidFill>
          <a:ln>
            <a:solidFill>
              <a:srgbClr val="00CC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RUMEN EFFICACE</a:t>
            </a:r>
          </a:p>
          <a:p>
            <a:pPr algn="ctr"/>
            <a:r>
              <a:rPr lang="fr-FR" sz="1400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(volume, nombre de papilles, écosystème)</a:t>
            </a:r>
          </a:p>
          <a:p>
            <a:pPr algn="ctr"/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EFFICIENCE DIGESTIVE</a:t>
            </a:r>
          </a:p>
          <a:p>
            <a:pPr algn="ctr"/>
            <a:r>
              <a:rPr lang="fr-FR" sz="1400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(écosystème microbien adapté, pouvoir tampon, …)</a:t>
            </a:r>
          </a:p>
          <a:p>
            <a:pPr algn="ctr"/>
            <a:r>
              <a:rPr lang="fr-FR" b="1" dirty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ABSENCE DE PATHOLOGIES</a:t>
            </a:r>
          </a:p>
          <a:p>
            <a:pPr algn="ctr"/>
            <a:r>
              <a:rPr lang="fr-FR" sz="1400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(mammites, métrites, boiteries)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870764" y="3723709"/>
            <a:ext cx="135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PL = 37 L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5891832" y="4437958"/>
            <a:ext cx="135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PL = 37 L</a:t>
            </a:r>
          </a:p>
        </p:txBody>
      </p:sp>
      <p:cxnSp>
        <p:nvCxnSpPr>
          <p:cNvPr id="48" name="Connecteur droit 47"/>
          <p:cNvCxnSpPr/>
          <p:nvPr/>
        </p:nvCxnSpPr>
        <p:spPr>
          <a:xfrm>
            <a:off x="3237626" y="3660830"/>
            <a:ext cx="1237673" cy="265365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2010558" y="3075309"/>
            <a:ext cx="1210942" cy="575288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4436724" y="3915963"/>
            <a:ext cx="1297067" cy="0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020296" y="2703620"/>
            <a:ext cx="1218072" cy="12059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3216262" y="3889121"/>
            <a:ext cx="1230200" cy="72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4446462" y="4609201"/>
            <a:ext cx="13182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36504"/>
          </a:xfrm>
        </p:spPr>
        <p:txBody>
          <a:bodyPr>
            <a:normAutofit/>
          </a:bodyPr>
          <a:lstStyle/>
          <a:p>
            <a:r>
              <a:rPr lang="fr-FR" dirty="0" smtClean="0"/>
              <a:t>Préparation de la lactation à venir</a:t>
            </a:r>
          </a:p>
          <a:p>
            <a:pPr lvl="1"/>
            <a:r>
              <a:rPr lang="fr-FR" dirty="0" smtClean="0"/>
              <a:t>Reprise d’état corporel (objectif NEC = 3,5)</a:t>
            </a:r>
          </a:p>
          <a:p>
            <a:pPr lvl="1"/>
            <a:r>
              <a:rPr lang="fr-FR" dirty="0" smtClean="0"/>
              <a:t>Préparation du rumen (volume, quantités de papilles)</a:t>
            </a:r>
          </a:p>
          <a:p>
            <a:pPr lvl="1"/>
            <a:r>
              <a:rPr lang="fr-FR" dirty="0" smtClean="0"/>
              <a:t>Équilibres minéraux</a:t>
            </a:r>
          </a:p>
          <a:p>
            <a:pPr lvl="1"/>
            <a:r>
              <a:rPr lang="fr-FR" dirty="0" smtClean="0"/>
              <a:t>Stimulation alimentaire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Alimentation au pic de lactation</a:t>
            </a:r>
          </a:p>
          <a:p>
            <a:pPr lvl="1"/>
            <a:r>
              <a:rPr lang="fr-FR" dirty="0" smtClean="0"/>
              <a:t>Équilibre de la ration</a:t>
            </a:r>
          </a:p>
          <a:p>
            <a:pPr lvl="1"/>
            <a:r>
              <a:rPr lang="fr-FR" dirty="0" smtClean="0"/>
              <a:t>Individualisation de la ration (DAC)</a:t>
            </a:r>
          </a:p>
          <a:p>
            <a:pPr lvl="1"/>
            <a:r>
              <a:rPr lang="fr-FR" dirty="0"/>
              <a:t>Stimulation alimentaire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: 1 - alimentation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44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301208"/>
          </a:xfrm>
        </p:spPr>
        <p:txBody>
          <a:bodyPr>
            <a:normAutofit/>
          </a:bodyPr>
          <a:lstStyle/>
          <a:p>
            <a:r>
              <a:rPr lang="fr-FR" dirty="0" smtClean="0"/>
              <a:t>Mise-bas </a:t>
            </a:r>
          </a:p>
          <a:p>
            <a:pPr lvl="1"/>
            <a:r>
              <a:rPr lang="fr-FR" dirty="0" smtClean="0"/>
              <a:t>Dystocie</a:t>
            </a:r>
          </a:p>
          <a:p>
            <a:pPr lvl="1"/>
            <a:r>
              <a:rPr lang="fr-FR" dirty="0" smtClean="0"/>
              <a:t>Difficulté de vêlage</a:t>
            </a:r>
          </a:p>
          <a:p>
            <a:pPr lvl="1"/>
            <a:r>
              <a:rPr lang="fr-FR" dirty="0" smtClean="0"/>
              <a:t>Troubles métaboliques </a:t>
            </a:r>
            <a:r>
              <a:rPr lang="fr-FR" dirty="0" err="1" smtClean="0"/>
              <a:t>puerpérum</a:t>
            </a:r>
            <a:r>
              <a:rPr lang="fr-FR" dirty="0" smtClean="0"/>
              <a:t> : hypocalcémie, acétonémie</a:t>
            </a:r>
          </a:p>
          <a:p>
            <a:pPr lvl="1"/>
            <a:r>
              <a:rPr lang="fr-FR" dirty="0" smtClean="0"/>
              <a:t>Métrites 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Pathologie de la vie adulte</a:t>
            </a:r>
          </a:p>
          <a:p>
            <a:pPr lvl="1"/>
            <a:r>
              <a:rPr lang="fr-FR" dirty="0" smtClean="0"/>
              <a:t>Traumas (pieds)</a:t>
            </a:r>
          </a:p>
          <a:p>
            <a:pPr lvl="1"/>
            <a:r>
              <a:rPr lang="fr-FR" dirty="0" smtClean="0"/>
              <a:t>Mammites, métrites</a:t>
            </a:r>
          </a:p>
          <a:p>
            <a:pPr lvl="1"/>
            <a:r>
              <a:rPr lang="fr-FR" dirty="0" smtClean="0"/>
              <a:t>Parasites digestifs</a:t>
            </a:r>
          </a:p>
          <a:p>
            <a:pPr lvl="1"/>
            <a:r>
              <a:rPr lang="fr-FR" dirty="0" smtClean="0"/>
              <a:t>Parasites externes</a:t>
            </a:r>
          </a:p>
          <a:p>
            <a:pPr lvl="1"/>
            <a:r>
              <a:rPr lang="fr-FR" dirty="0" smtClean="0"/>
              <a:t>Maladies contagieuses</a:t>
            </a:r>
          </a:p>
          <a:p>
            <a:endParaRPr lang="fr-FR" dirty="0" smtClean="0"/>
          </a:p>
          <a:p>
            <a:r>
              <a:rPr lang="fr-FR" dirty="0" smtClean="0"/>
              <a:t>Persistance </a:t>
            </a:r>
            <a:r>
              <a:rPr lang="fr-FR" dirty="0"/>
              <a:t>laitière</a:t>
            </a:r>
          </a:p>
          <a:p>
            <a:pPr lvl="1"/>
            <a:r>
              <a:rPr lang="fr-FR" dirty="0"/>
              <a:t>Prévention des accidents</a:t>
            </a:r>
          </a:p>
          <a:p>
            <a:pPr lvl="1"/>
            <a:r>
              <a:rPr lang="fr-FR" dirty="0"/>
              <a:t>Gestion des transitions alimentaires (mise à l’herbe, ...)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:  2 - Santé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41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Étapes de la lactation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851920" y="3468913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I.1. La mise-bas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851919" y="399577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I.2. Le début de lactation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853448" y="5003884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rgbClr val="9900FF"/>
                </a:solidFill>
              </a:rPr>
              <a:t>I.4. La phase descendante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853448" y="551723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I.5. </a:t>
            </a:r>
            <a:r>
              <a:rPr lang="fr-FR" dirty="0">
                <a:solidFill>
                  <a:schemeClr val="bg1"/>
                </a:solidFill>
              </a:rPr>
              <a:t>La période sèche</a:t>
            </a:r>
          </a:p>
        </p:txBody>
      </p:sp>
      <p:sp>
        <p:nvSpPr>
          <p:cNvPr id="18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851920" y="6011996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I.6. </a:t>
            </a:r>
            <a:r>
              <a:rPr lang="fr-FR" dirty="0">
                <a:solidFill>
                  <a:schemeClr val="bg1"/>
                </a:solidFill>
              </a:rPr>
              <a:t>La première lactation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20" y="4499828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I.3. Bilan des points critiques du début de lactation</a:t>
            </a:r>
          </a:p>
        </p:txBody>
      </p:sp>
    </p:spTree>
    <p:extLst>
      <p:ext uri="{BB962C8B-B14F-4D97-AF65-F5344CB8AC3E}">
        <p14:creationId xmlns:p14="http://schemas.microsoft.com/office/powerpoint/2010/main" val="301255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430648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L’énergie ingérée devient généralement supérieure aux besoins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La femelle s’engraisse ce qui rétablit l’état corporel visé à la prochaine mise-bas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Sa sensibilité aux maladies est faible</a:t>
            </a:r>
          </a:p>
          <a:p>
            <a:pPr lvl="1"/>
            <a:endParaRPr lang="fr-FR" dirty="0"/>
          </a:p>
          <a:p>
            <a:r>
              <a:rPr lang="fr-FR" b="1" dirty="0" smtClean="0">
                <a:solidFill>
                  <a:srgbClr val="FF0000"/>
                </a:solidFill>
              </a:rPr>
              <a:t>MAIS</a:t>
            </a:r>
          </a:p>
          <a:p>
            <a:pPr lvl="1"/>
            <a:r>
              <a:rPr lang="fr-FR" dirty="0" smtClean="0"/>
              <a:t>La </a:t>
            </a:r>
            <a:r>
              <a:rPr lang="fr-FR" dirty="0"/>
              <a:t>pression du lait dans la mamelle induit l’apoptose des cellules sécrétrices qui ne sont pas toutes </a:t>
            </a:r>
            <a:r>
              <a:rPr lang="fr-FR" dirty="0" smtClean="0"/>
              <a:t>remplacées</a:t>
            </a:r>
          </a:p>
          <a:p>
            <a:pPr lvl="1"/>
            <a:r>
              <a:rPr lang="fr-FR" dirty="0" smtClean="0"/>
              <a:t>Le taux de remplacement est faible chez les </a:t>
            </a:r>
            <a:r>
              <a:rPr lang="fr-FR" dirty="0" smtClean="0">
                <a:solidFill>
                  <a:srgbClr val="FF0000"/>
                </a:solidFill>
              </a:rPr>
              <a:t>vaches âgées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dirty="0">
                <a:solidFill>
                  <a:srgbClr val="FF0000"/>
                </a:solidFill>
              </a:rPr>
              <a:t>mammites</a:t>
            </a:r>
            <a:r>
              <a:rPr lang="fr-FR" dirty="0"/>
              <a:t> et les </a:t>
            </a:r>
            <a:r>
              <a:rPr lang="fr-FR" dirty="0">
                <a:solidFill>
                  <a:srgbClr val="FF0000"/>
                </a:solidFill>
              </a:rPr>
              <a:t>forts</a:t>
            </a:r>
            <a:r>
              <a:rPr lang="fr-FR" dirty="0"/>
              <a:t> </a:t>
            </a:r>
            <a:r>
              <a:rPr lang="fr-FR" dirty="0">
                <a:solidFill>
                  <a:srgbClr val="FF0000"/>
                </a:solidFill>
              </a:rPr>
              <a:t>amaigrissements</a:t>
            </a:r>
            <a:r>
              <a:rPr lang="fr-FR" dirty="0"/>
              <a:t> peuvent causer une perte irréversible de potentiel laitier</a:t>
            </a:r>
          </a:p>
          <a:p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C’est une phase « calme »… parfois ratée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8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Étapes de la lactation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851920" y="3468913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I.1. La mise-bas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851919" y="399577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I.2. Le début de lactation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853448" y="5003884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I.4. La phase descendante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853448" y="551723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rgbClr val="9900FF"/>
                </a:solidFill>
              </a:rPr>
              <a:t>I.5. La période sèche</a:t>
            </a:r>
          </a:p>
        </p:txBody>
      </p:sp>
      <p:sp>
        <p:nvSpPr>
          <p:cNvPr id="18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851920" y="6011996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I.6. </a:t>
            </a:r>
            <a:r>
              <a:rPr lang="fr-FR" dirty="0">
                <a:solidFill>
                  <a:schemeClr val="bg1"/>
                </a:solidFill>
              </a:rPr>
              <a:t>La première lactation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20" y="4499828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I.3. Bilan des points critiques du début de lactation</a:t>
            </a:r>
          </a:p>
        </p:txBody>
      </p:sp>
    </p:spTree>
    <p:extLst>
      <p:ext uri="{BB962C8B-B14F-4D97-AF65-F5344CB8AC3E}">
        <p14:creationId xmlns:p14="http://schemas.microsoft.com/office/powerpoint/2010/main" val="301255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3240360"/>
          </a:xfrm>
        </p:spPr>
        <p:txBody>
          <a:bodyPr>
            <a:normAutofit/>
          </a:bodyPr>
          <a:lstStyle/>
          <a:p>
            <a:r>
              <a:rPr lang="fr-FR" dirty="0" smtClean="0"/>
              <a:t>Le tarissement initie la « période sèche »</a:t>
            </a:r>
          </a:p>
          <a:p>
            <a:pPr lvl="1"/>
            <a:r>
              <a:rPr lang="fr-FR" dirty="0" smtClean="0"/>
              <a:t>L’éleveur décide d’interrompre la lactation</a:t>
            </a:r>
          </a:p>
          <a:p>
            <a:pPr lvl="1"/>
            <a:r>
              <a:rPr lang="fr-FR" dirty="0" smtClean="0"/>
              <a:t>Techniques : arrêt de la traite, restriction de l’alimentation et de </a:t>
            </a:r>
            <a:r>
              <a:rPr lang="fr-FR" dirty="0" smtClean="0"/>
              <a:t>l’abreuvement, suppression des stimuli auditifs </a:t>
            </a:r>
            <a:r>
              <a:rPr lang="fr-FR" smtClean="0"/>
              <a:t>et visuels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/>
              <a:t>Le tarissement permet</a:t>
            </a:r>
          </a:p>
          <a:p>
            <a:pPr lvl="1"/>
            <a:r>
              <a:rPr lang="fr-FR" dirty="0" smtClean="0"/>
              <a:t>À la </a:t>
            </a:r>
            <a:r>
              <a:rPr lang="fr-FR" dirty="0"/>
              <a:t>croissance </a:t>
            </a:r>
            <a:r>
              <a:rPr lang="fr-FR" dirty="0" smtClean="0"/>
              <a:t>fœtale de ne pas être concurrencée par la lactation</a:t>
            </a:r>
          </a:p>
          <a:p>
            <a:pPr lvl="1"/>
            <a:r>
              <a:rPr lang="fr-FR" dirty="0" smtClean="0"/>
              <a:t>À la mamelle de générer un nouveau tissu sécrétoire complet</a:t>
            </a:r>
          </a:p>
          <a:p>
            <a:pPr lvl="1"/>
            <a:r>
              <a:rPr lang="fr-FR" dirty="0" smtClean="0"/>
              <a:t>À l’éleveur de faire produire plus de lait (atteinte d’un nouveau pic)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tarir ?</a:t>
            </a:r>
            <a:endParaRPr lang="fr-FR" dirty="0"/>
          </a:p>
        </p:txBody>
      </p:sp>
      <p:pic>
        <p:nvPicPr>
          <p:cNvPr id="3074" name="Picture 2" descr="http://www.fidocl.fr/sites/default/files/dossiers/THAM%20Holstein/vache_tari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64" y="836712"/>
            <a:ext cx="28803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3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432048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Période sèche = trois phases à respecter</a:t>
            </a:r>
            <a:endParaRPr lang="fr-FR" dirty="0"/>
          </a:p>
          <a:p>
            <a:pPr lvl="1"/>
            <a:r>
              <a:rPr lang="fr-FR" dirty="0"/>
              <a:t>Phase d ’involution proprement dite : 3 à 4 semaines</a:t>
            </a:r>
          </a:p>
          <a:p>
            <a:pPr lvl="1"/>
            <a:r>
              <a:rPr lang="fr-FR" dirty="0"/>
              <a:t>La mamelle </a:t>
            </a:r>
            <a:r>
              <a:rPr lang="fr-FR" dirty="0" err="1"/>
              <a:t>involuée</a:t>
            </a:r>
            <a:r>
              <a:rPr lang="fr-FR" dirty="0"/>
              <a:t> : 2 semaines</a:t>
            </a:r>
          </a:p>
          <a:p>
            <a:pPr lvl="1"/>
            <a:r>
              <a:rPr lang="fr-FR" dirty="0"/>
              <a:t>Phase de régénérescence : 2 à 3 semaines</a:t>
            </a:r>
          </a:p>
          <a:p>
            <a:endParaRPr lang="fr-FR" dirty="0"/>
          </a:p>
          <a:p>
            <a:r>
              <a:rPr lang="fr-FR" dirty="0" smtClean="0"/>
              <a:t>Le tarissement est une période sensible pour les infections mammaires</a:t>
            </a:r>
          </a:p>
          <a:p>
            <a:pPr lvl="1"/>
            <a:r>
              <a:rPr lang="fr-FR" dirty="0" smtClean="0"/>
              <a:t>La pression du lait non trait ouvre les sphincters du trayons</a:t>
            </a:r>
          </a:p>
          <a:p>
            <a:pPr lvl="1"/>
            <a:r>
              <a:rPr lang="fr-FR" dirty="0" smtClean="0"/>
              <a:t>En dehors de toutes conditions d’hygiène stricte, la mamelle s’infecte</a:t>
            </a:r>
          </a:p>
          <a:p>
            <a:pPr lvl="1"/>
            <a:r>
              <a:rPr lang="fr-FR" dirty="0" smtClean="0"/>
              <a:t>Pathogènes en cause : </a:t>
            </a:r>
            <a:r>
              <a:rPr lang="fr-FR" dirty="0" err="1" smtClean="0"/>
              <a:t>Staph</a:t>
            </a:r>
            <a:r>
              <a:rPr lang="fr-FR" dirty="0" smtClean="0"/>
              <a:t> aureus et E. Coli</a:t>
            </a:r>
          </a:p>
          <a:p>
            <a:pPr lvl="1"/>
            <a:endParaRPr lang="fr-FR" dirty="0"/>
          </a:p>
          <a:p>
            <a:r>
              <a:rPr lang="fr-FR" dirty="0" smtClean="0"/>
              <a:t>Prévention des infections mammaires en période sèche</a:t>
            </a:r>
            <a:endParaRPr lang="fr-FR" dirty="0"/>
          </a:p>
          <a:p>
            <a:pPr lvl="1"/>
            <a:r>
              <a:rPr lang="fr-FR" dirty="0" smtClean="0"/>
              <a:t>Injection d’</a:t>
            </a:r>
            <a:r>
              <a:rPr lang="fr-FR" dirty="0" err="1" smtClean="0"/>
              <a:t>antiobiotiques</a:t>
            </a:r>
            <a:r>
              <a:rPr lang="fr-FR" dirty="0" smtClean="0"/>
              <a:t> en préventif</a:t>
            </a:r>
          </a:p>
          <a:p>
            <a:pPr lvl="1"/>
            <a:r>
              <a:rPr lang="fr-FR" dirty="0" smtClean="0"/>
              <a:t>Injection d’un produit d’obturation des trayons</a:t>
            </a:r>
          </a:p>
          <a:p>
            <a:pPr lvl="1"/>
            <a:r>
              <a:rPr lang="fr-FR" dirty="0" smtClean="0"/>
              <a:t>Hygiène stricte des locaux des vaches taries (</a:t>
            </a:r>
            <a:r>
              <a:rPr lang="fr-FR" dirty="0" err="1" smtClean="0"/>
              <a:t>pb</a:t>
            </a:r>
            <a:r>
              <a:rPr lang="fr-FR" dirty="0" smtClean="0"/>
              <a:t> si pâturage)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risques au tarissement</a:t>
            </a:r>
            <a:endParaRPr lang="fr-FR" dirty="0"/>
          </a:p>
        </p:txBody>
      </p:sp>
      <p:pic>
        <p:nvPicPr>
          <p:cNvPr id="8194" name="Picture 2" descr="http://www.lely.com/uploads/images/2010/09/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517232"/>
            <a:ext cx="2508881" cy="125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8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Étapes de la lactation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907704" y="4077072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/>
              <a:t>II. </a:t>
            </a:r>
            <a:r>
              <a:rPr lang="fr-FR" dirty="0"/>
              <a:t>La </a:t>
            </a:r>
            <a:r>
              <a:rPr lang="fr-FR" dirty="0" smtClean="0"/>
              <a:t>traite / les mammites</a:t>
            </a:r>
            <a:endParaRPr lang="fr-FR" dirty="0"/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19536" y="5445224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/>
              <a:t>III. L’arbre de décision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342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Étapes de la lactation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851920" y="3468913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I.1. La mise-bas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851919" y="399577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I.2. Le début de lactation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853448" y="5003884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I.4. La phase descendante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853448" y="551723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I.5. </a:t>
            </a:r>
            <a:r>
              <a:rPr lang="fr-FR" dirty="0">
                <a:solidFill>
                  <a:schemeClr val="bg1"/>
                </a:solidFill>
              </a:rPr>
              <a:t>La période sèche</a:t>
            </a:r>
          </a:p>
        </p:txBody>
      </p:sp>
      <p:sp>
        <p:nvSpPr>
          <p:cNvPr id="18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851920" y="6011996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rgbClr val="9900FF"/>
                </a:solidFill>
              </a:rPr>
              <a:t>I.6. La première lactation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20" y="4499828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I.3. Bilan des points critiques du début de lactation</a:t>
            </a:r>
          </a:p>
        </p:txBody>
      </p:sp>
    </p:spTree>
    <p:extLst>
      <p:ext uri="{BB962C8B-B14F-4D97-AF65-F5344CB8AC3E}">
        <p14:creationId xmlns:p14="http://schemas.microsoft.com/office/powerpoint/2010/main" val="301255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Particularité de la 1</a:t>
            </a:r>
            <a:r>
              <a:rPr lang="fr-FR" baseline="30000" dirty="0" smtClean="0"/>
              <a:t>ère</a:t>
            </a:r>
            <a:r>
              <a:rPr lang="fr-FR" dirty="0" smtClean="0"/>
              <a:t> lactation (L1)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306483"/>
          </a:xfrm>
        </p:spPr>
        <p:txBody>
          <a:bodyPr/>
          <a:lstStyle/>
          <a:p>
            <a:r>
              <a:rPr lang="fr-FR" dirty="0" smtClean="0"/>
              <a:t>Pendant la 1</a:t>
            </a:r>
            <a:r>
              <a:rPr lang="fr-FR" baseline="30000" dirty="0" smtClean="0"/>
              <a:t>ère</a:t>
            </a:r>
            <a:r>
              <a:rPr lang="fr-FR" dirty="0" smtClean="0"/>
              <a:t> lactation il reste 20% de la croissance à terminer</a:t>
            </a:r>
          </a:p>
          <a:p>
            <a:pPr lvl="1"/>
            <a:r>
              <a:rPr lang="fr-FR" dirty="0" smtClean="0"/>
              <a:t>Concurrence PL/croissance</a:t>
            </a:r>
          </a:p>
          <a:p>
            <a:pPr lvl="1"/>
            <a:r>
              <a:rPr lang="fr-FR" dirty="0" smtClean="0"/>
              <a:t>→ la PL est plus faible chez une L1 (primipare) : 20 à 30 % de moins</a:t>
            </a:r>
          </a:p>
          <a:p>
            <a:pPr lvl="1"/>
            <a:endParaRPr lang="fr-FR" dirty="0"/>
          </a:p>
          <a:p>
            <a:r>
              <a:rPr lang="fr-FR" dirty="0" smtClean="0"/>
              <a:t>La 1</a:t>
            </a:r>
            <a:r>
              <a:rPr lang="fr-FR" baseline="30000" dirty="0" smtClean="0"/>
              <a:t>ère</a:t>
            </a:r>
            <a:r>
              <a:rPr lang="fr-FR" dirty="0" smtClean="0"/>
              <a:t> lactation est celle qui valide le développement mammaire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76" y="4138209"/>
            <a:ext cx="3221270" cy="218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stock.wikimini.org/w/images/a/a0/Vache_Holst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17148"/>
            <a:ext cx="4248472" cy="329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611560" y="6146831"/>
            <a:ext cx="7163677" cy="0"/>
          </a:xfrm>
          <a:prstGeom prst="line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611560" y="4077072"/>
            <a:ext cx="7200800" cy="0"/>
          </a:xfrm>
          <a:prstGeom prst="line">
            <a:avLst/>
          </a:prstGeom>
          <a:noFill/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2843808" y="5013176"/>
            <a:ext cx="2880320" cy="0"/>
          </a:xfrm>
          <a:prstGeom prst="line">
            <a:avLst/>
          </a:prstGeom>
          <a:noFill/>
          <a:ln w="19050" cmpd="sng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915816" y="5517232"/>
            <a:ext cx="2880320" cy="0"/>
          </a:xfrm>
          <a:prstGeom prst="line">
            <a:avLst/>
          </a:prstGeom>
          <a:noFill/>
          <a:ln w="19050" cmpd="sng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2771800" y="4293096"/>
            <a:ext cx="0" cy="1080120"/>
          </a:xfrm>
          <a:prstGeom prst="line">
            <a:avLst/>
          </a:prstGeom>
          <a:noFill/>
          <a:ln w="1905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156176" y="4138209"/>
            <a:ext cx="0" cy="1307015"/>
          </a:xfrm>
          <a:prstGeom prst="line">
            <a:avLst/>
          </a:prstGeom>
          <a:noFill/>
          <a:ln w="19050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758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7544" y="3284984"/>
            <a:ext cx="8229600" cy="3808536"/>
          </a:xfrm>
        </p:spPr>
        <p:txBody>
          <a:bodyPr/>
          <a:lstStyle/>
          <a:p>
            <a:r>
              <a:rPr lang="fr-FR" dirty="0" smtClean="0"/>
              <a:t>Les </a:t>
            </a:r>
            <a:r>
              <a:rPr lang="fr-FR" dirty="0" smtClean="0">
                <a:solidFill>
                  <a:srgbClr val="FF0000"/>
                </a:solidFill>
              </a:rPr>
              <a:t>accidents avant la puberté </a:t>
            </a:r>
            <a:r>
              <a:rPr lang="fr-FR" dirty="0" smtClean="0"/>
              <a:t>auront des conséquences sur les performances de la future laitière</a:t>
            </a:r>
          </a:p>
          <a:p>
            <a:pPr lvl="1"/>
            <a:r>
              <a:rPr lang="fr-FR" dirty="0" smtClean="0"/>
              <a:t>Croissance ralentie non compensée</a:t>
            </a:r>
          </a:p>
          <a:p>
            <a:pPr lvl="1"/>
            <a:r>
              <a:rPr lang="fr-FR" dirty="0" smtClean="0"/>
              <a:t>Ayant pour conséquence un petit format de vache</a:t>
            </a:r>
          </a:p>
          <a:p>
            <a:pPr lvl="1"/>
            <a:r>
              <a:rPr lang="fr-FR" dirty="0" smtClean="0"/>
              <a:t>Donc une ingestion moindre une fois primipare</a:t>
            </a:r>
          </a:p>
          <a:p>
            <a:pPr lvl="1"/>
            <a:r>
              <a:rPr lang="fr-FR" dirty="0" smtClean="0"/>
              <a:t>Et aussi un risque de sur-engraissement si l’éleveur cherche à rattraper le temps perdu </a:t>
            </a:r>
          </a:p>
          <a:p>
            <a:pPr lvl="1"/>
            <a:endParaRPr lang="fr-FR" dirty="0"/>
          </a:p>
          <a:p>
            <a:r>
              <a:rPr lang="fr-FR" dirty="0" smtClean="0"/>
              <a:t>Donc la prévention des accidents de croissance même précoces est essentielle</a:t>
            </a:r>
          </a:p>
          <a:p>
            <a:pPr lvl="1"/>
            <a:r>
              <a:rPr lang="fr-FR" dirty="0" smtClean="0"/>
              <a:t>Voir le cours « viande »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Importance de la phase pré-pubère</a:t>
            </a:r>
            <a:endParaRPr lang="fr-FR" dirty="0"/>
          </a:p>
        </p:txBody>
      </p:sp>
      <p:pic>
        <p:nvPicPr>
          <p:cNvPr id="4" name="Picture 2" descr="D:\ALetort\Mes documents\BIBLIO\Photos élevage\photo pour isara\P10201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5816" y="1019347"/>
            <a:ext cx="3158836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8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err="1"/>
              <a:t>mammogénèse</a:t>
            </a:r>
            <a:endParaRPr lang="fr-FR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808"/>
            <a:ext cx="8686800" cy="430648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Avant la puberté : croissance </a:t>
            </a:r>
            <a:r>
              <a:rPr lang="fr-FR" dirty="0" smtClean="0"/>
              <a:t>isométrique (croissance mammaire régulière)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Autour </a:t>
            </a:r>
            <a:r>
              <a:rPr lang="fr-FR" dirty="0"/>
              <a:t>de la </a:t>
            </a:r>
            <a:r>
              <a:rPr lang="fr-FR" dirty="0" smtClean="0"/>
              <a:t>puberté (7 mois) </a:t>
            </a:r>
            <a:r>
              <a:rPr lang="fr-FR" dirty="0"/>
              <a:t>: </a:t>
            </a:r>
            <a:r>
              <a:rPr lang="fr-FR" dirty="0" err="1" smtClean="0"/>
              <a:t>allométrie</a:t>
            </a:r>
            <a:r>
              <a:rPr lang="fr-FR" dirty="0" smtClean="0"/>
              <a:t> (croissance mammaire forte)</a:t>
            </a:r>
            <a:endParaRPr lang="fr-FR" dirty="0"/>
          </a:p>
          <a:p>
            <a:pPr lvl="1"/>
            <a:r>
              <a:rPr lang="fr-FR" dirty="0"/>
              <a:t>Développement du tissu conjonctif et adipeux</a:t>
            </a:r>
          </a:p>
          <a:p>
            <a:pPr lvl="1"/>
            <a:r>
              <a:rPr lang="fr-FR" b="1" dirty="0">
                <a:solidFill>
                  <a:srgbClr val="FF0000"/>
                </a:solidFill>
              </a:rPr>
              <a:t>Attention à ne pas </a:t>
            </a:r>
            <a:r>
              <a:rPr lang="fr-FR" b="1" dirty="0" smtClean="0">
                <a:solidFill>
                  <a:srgbClr val="FF0000"/>
                </a:solidFill>
              </a:rPr>
              <a:t>sur-engraisser </a:t>
            </a:r>
            <a:r>
              <a:rPr lang="fr-FR" b="1" dirty="0">
                <a:solidFill>
                  <a:srgbClr val="FF0000"/>
                </a:solidFill>
              </a:rPr>
              <a:t>la </a:t>
            </a:r>
            <a:r>
              <a:rPr lang="fr-FR" b="1" dirty="0" smtClean="0">
                <a:solidFill>
                  <a:srgbClr val="FF0000"/>
                </a:solidFill>
              </a:rPr>
              <a:t>génisse (faible sécrétion de prolactine)</a:t>
            </a:r>
            <a:endParaRPr lang="fr-FR" dirty="0"/>
          </a:p>
          <a:p>
            <a:pPr lvl="1"/>
            <a:r>
              <a:rPr lang="fr-FR" dirty="0" smtClean="0"/>
              <a:t>→ Objectif autour de </a:t>
            </a:r>
            <a:r>
              <a:rPr lang="fr-FR" dirty="0"/>
              <a:t>700 g/j de GMQ</a:t>
            </a:r>
          </a:p>
          <a:p>
            <a:pPr lvl="1"/>
            <a:endParaRPr lang="fr-FR" dirty="0"/>
          </a:p>
          <a:p>
            <a:r>
              <a:rPr lang="fr-FR" dirty="0"/>
              <a:t>5</a:t>
            </a:r>
            <a:r>
              <a:rPr lang="fr-FR" baseline="30000" dirty="0"/>
              <a:t>ème</a:t>
            </a:r>
            <a:r>
              <a:rPr lang="fr-FR" dirty="0"/>
              <a:t> mois de la première gestation :</a:t>
            </a:r>
          </a:p>
          <a:p>
            <a:pPr lvl="1"/>
            <a:r>
              <a:rPr lang="fr-FR" dirty="0"/>
              <a:t>Développement du tissu sécrétoire</a:t>
            </a:r>
          </a:p>
          <a:p>
            <a:pPr lvl="1"/>
            <a:r>
              <a:rPr lang="fr-FR" dirty="0"/>
              <a:t>Augmentation du volume de la mamelle</a:t>
            </a:r>
          </a:p>
          <a:p>
            <a:pPr lvl="1"/>
            <a:r>
              <a:rPr lang="fr-FR" b="1" dirty="0">
                <a:solidFill>
                  <a:srgbClr val="FF0000"/>
                </a:solidFill>
              </a:rPr>
              <a:t>Étape où la génisse ne doit pas être ni carencée ni malade</a:t>
            </a:r>
          </a:p>
          <a:p>
            <a:pPr lvl="1"/>
            <a:endParaRPr lang="fr-FR" dirty="0"/>
          </a:p>
          <a:p>
            <a:r>
              <a:rPr lang="fr-FR" dirty="0"/>
              <a:t>Dernière semaine de gestation :</a:t>
            </a:r>
          </a:p>
          <a:p>
            <a:pPr lvl="1"/>
            <a:r>
              <a:rPr lang="fr-FR" dirty="0" err="1"/>
              <a:t>Lactogénèse</a:t>
            </a:r>
            <a:r>
              <a:rPr lang="fr-FR" dirty="0"/>
              <a:t> = acquisition de la capacité à fabriquer du lait</a:t>
            </a:r>
          </a:p>
          <a:p>
            <a:pPr lvl="1"/>
            <a:r>
              <a:rPr lang="fr-FR" dirty="0" smtClean="0"/>
              <a:t>L’hormone en jeu est la </a:t>
            </a:r>
            <a:r>
              <a:rPr lang="fr-FR" dirty="0"/>
              <a:t>prolactine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6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373239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I. Étapes de la lactation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907704" y="4077072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La traite / les mammites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19536" y="5445224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/>
              <a:t>III. L’arbre de décision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5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373239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907704" y="4077072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La traite / les mammites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851920" y="5053089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II.1. Garantir l’éjection du lait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851919" y="5579948"/>
            <a:ext cx="388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II.2. Optimiser la traite</a:t>
            </a:r>
          </a:p>
        </p:txBody>
      </p:sp>
    </p:spTree>
    <p:extLst>
      <p:ext uri="{BB962C8B-B14F-4D97-AF65-F5344CB8AC3E}">
        <p14:creationId xmlns:p14="http://schemas.microsoft.com/office/powerpoint/2010/main" val="63686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La mamelle de la vache</a:t>
            </a:r>
          </a:p>
        </p:txBody>
      </p:sp>
      <p:pic>
        <p:nvPicPr>
          <p:cNvPr id="146437" name="Picture 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5"/>
            <a:ext cx="4824413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438" name="Picture 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781300"/>
            <a:ext cx="4249737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2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Compartimentation de la mamelle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000" b="1" dirty="0" smtClean="0">
                <a:solidFill>
                  <a:srgbClr val="990099"/>
                </a:solidFill>
              </a:rPr>
              <a:t>Conformation</a:t>
            </a:r>
            <a:endParaRPr lang="fr-FR" sz="2000" dirty="0" smtClean="0"/>
          </a:p>
          <a:p>
            <a:r>
              <a:rPr lang="fr-FR" sz="2000" dirty="0" smtClean="0"/>
              <a:t>4 </a:t>
            </a:r>
            <a:r>
              <a:rPr lang="fr-FR" sz="2000" dirty="0"/>
              <a:t>quartiers anatomiquement séparés (vache) par des ligaments</a:t>
            </a:r>
          </a:p>
          <a:p>
            <a:pPr lvl="1"/>
            <a:endParaRPr lang="fr-FR" sz="1600" dirty="0"/>
          </a:p>
          <a:p>
            <a:pPr lvl="1"/>
            <a:r>
              <a:rPr lang="fr-FR" sz="1600" dirty="0"/>
              <a:t>pas de passage direct de bactéries d ’un quartier à l ’autre</a:t>
            </a:r>
          </a:p>
          <a:p>
            <a:pPr lvl="1"/>
            <a:endParaRPr lang="fr-FR" sz="1600" dirty="0"/>
          </a:p>
          <a:p>
            <a:pPr lvl="1"/>
            <a:r>
              <a:rPr lang="fr-FR" sz="1600" dirty="0"/>
              <a:t>capacité de la </a:t>
            </a:r>
            <a:r>
              <a:rPr lang="fr-FR" sz="1600" dirty="0" smtClean="0"/>
              <a:t>citerne mammaire : </a:t>
            </a:r>
            <a:r>
              <a:rPr lang="fr-FR" sz="1600" dirty="0"/>
              <a:t>1 litre de lait (moyenne) </a:t>
            </a:r>
          </a:p>
          <a:p>
            <a:pPr lvl="1"/>
            <a:r>
              <a:rPr lang="fr-FR" sz="1600" dirty="0" smtClean="0">
                <a:solidFill>
                  <a:srgbClr val="FF3300"/>
                </a:solidFill>
              </a:rPr>
              <a:t>			attention </a:t>
            </a:r>
            <a:r>
              <a:rPr lang="fr-FR" sz="1600" dirty="0">
                <a:solidFill>
                  <a:srgbClr val="FF3300"/>
                </a:solidFill>
              </a:rPr>
              <a:t>à bien l </a:t>
            </a:r>
            <a:r>
              <a:rPr lang="fr-FR" sz="1600" dirty="0" smtClean="0">
                <a:solidFill>
                  <a:srgbClr val="FF3300"/>
                </a:solidFill>
              </a:rPr>
              <a:t>’égoutter en fin de traite</a:t>
            </a:r>
            <a:endParaRPr lang="fr-FR" sz="1600" dirty="0">
              <a:solidFill>
                <a:srgbClr val="FF3300"/>
              </a:solidFill>
            </a:endParaRPr>
          </a:p>
          <a:p>
            <a:endParaRPr lang="fr-FR" sz="2000" dirty="0">
              <a:solidFill>
                <a:srgbClr val="FF3300"/>
              </a:solidFill>
            </a:endParaRPr>
          </a:p>
          <a:p>
            <a:endParaRPr lang="fr-FR" sz="2000" dirty="0"/>
          </a:p>
          <a:p>
            <a:r>
              <a:rPr lang="fr-FR" sz="2000" b="1" dirty="0">
                <a:solidFill>
                  <a:srgbClr val="990099"/>
                </a:solidFill>
              </a:rPr>
              <a:t>Distribution du lait avant la traite </a:t>
            </a:r>
          </a:p>
          <a:p>
            <a:pPr lvl="1"/>
            <a:endParaRPr lang="fr-FR" sz="1600" dirty="0"/>
          </a:p>
          <a:p>
            <a:pPr lvl="1"/>
            <a:r>
              <a:rPr lang="fr-FR" sz="1600" dirty="0"/>
              <a:t>60 % dans les alvéoles</a:t>
            </a:r>
          </a:p>
          <a:p>
            <a:pPr lvl="1"/>
            <a:endParaRPr lang="fr-FR" sz="1600" dirty="0"/>
          </a:p>
          <a:p>
            <a:pPr lvl="1"/>
            <a:r>
              <a:rPr lang="fr-FR" sz="1600" dirty="0"/>
              <a:t>20 % dans les canaux</a:t>
            </a:r>
          </a:p>
          <a:p>
            <a:pPr lvl="1"/>
            <a:endParaRPr lang="fr-FR" sz="1600" dirty="0"/>
          </a:p>
          <a:p>
            <a:pPr lvl="1"/>
            <a:r>
              <a:rPr lang="fr-FR" sz="1600" dirty="0"/>
              <a:t>20 % dans la citerne</a:t>
            </a:r>
          </a:p>
          <a:p>
            <a:endParaRPr lang="fr-FR" dirty="0"/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4860032" y="4575309"/>
            <a:ext cx="2808287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1800" b="1" dirty="0" err="1">
                <a:solidFill>
                  <a:srgbClr val="FF0000"/>
                </a:solidFill>
                <a:latin typeface="Calibri" pitchFamily="34" charset="0"/>
              </a:rPr>
              <a:t>Nécéssité</a:t>
            </a:r>
            <a:r>
              <a:rPr lang="fr-FR" sz="1800" b="1" dirty="0">
                <a:solidFill>
                  <a:srgbClr val="FF0000"/>
                </a:solidFill>
                <a:latin typeface="Calibri" pitchFamily="34" charset="0"/>
              </a:rPr>
              <a:t> de la stimulation de la contraction des alvéoles</a:t>
            </a:r>
          </a:p>
        </p:txBody>
      </p:sp>
      <p:cxnSp>
        <p:nvCxnSpPr>
          <p:cNvPr id="3" name="Connecteur droit 2"/>
          <p:cNvCxnSpPr/>
          <p:nvPr/>
        </p:nvCxnSpPr>
        <p:spPr>
          <a:xfrm>
            <a:off x="4716016" y="4149080"/>
            <a:ext cx="0" cy="1728192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676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Le réflexe d’éjection du lait</a:t>
            </a:r>
          </a:p>
        </p:txBody>
      </p:sp>
      <p:pic>
        <p:nvPicPr>
          <p:cNvPr id="6147" name="Espace réservé du contenu 3" descr="4213_00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42090" r="14284" b="14136"/>
          <a:stretch>
            <a:fillRect/>
          </a:stretch>
        </p:blipFill>
        <p:spPr>
          <a:xfrm>
            <a:off x="1403648" y="1052736"/>
            <a:ext cx="5786983" cy="5015866"/>
          </a:xfrm>
        </p:spPr>
      </p:pic>
    </p:spTree>
    <p:extLst>
      <p:ext uri="{BB962C8B-B14F-4D97-AF65-F5344CB8AC3E}">
        <p14:creationId xmlns:p14="http://schemas.microsoft.com/office/powerpoint/2010/main" val="261493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9" t="9740" r="11475" b="60580"/>
          <a:stretch>
            <a:fillRect/>
          </a:stretch>
        </p:blipFill>
        <p:spPr bwMode="auto">
          <a:xfrm>
            <a:off x="3491880" y="2276872"/>
            <a:ext cx="281940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5486400" cy="5715000"/>
          </a:xfrm>
        </p:spPr>
        <p:txBody>
          <a:bodyPr/>
          <a:lstStyle/>
          <a:p>
            <a:pPr eaLnBrk="1" hangingPunct="1"/>
            <a:r>
              <a:rPr lang="fr-FR" sz="1800" dirty="0" smtClean="0">
                <a:solidFill>
                  <a:srgbClr val="9900CC"/>
                </a:solidFill>
              </a:rPr>
              <a:t>Lait </a:t>
            </a:r>
            <a:r>
              <a:rPr lang="fr-FR" sz="1800" dirty="0" err="1" smtClean="0">
                <a:solidFill>
                  <a:srgbClr val="9900CC"/>
                </a:solidFill>
              </a:rPr>
              <a:t>citernal</a:t>
            </a:r>
            <a:r>
              <a:rPr lang="fr-FR" sz="1800" dirty="0" smtClean="0">
                <a:solidFill>
                  <a:srgbClr val="9900CC"/>
                </a:solidFill>
              </a:rPr>
              <a:t> (40 %) :</a:t>
            </a:r>
            <a:r>
              <a:rPr lang="fr-FR" sz="1800" dirty="0" smtClean="0"/>
              <a:t> aspiré par le vide</a:t>
            </a:r>
          </a:p>
          <a:p>
            <a:pPr eaLnBrk="1" hangingPunct="1"/>
            <a:endParaRPr lang="fr-FR" sz="1800" dirty="0" smtClean="0"/>
          </a:p>
          <a:p>
            <a:pPr eaLnBrk="1" hangingPunct="1"/>
            <a:r>
              <a:rPr lang="fr-FR" sz="1800" dirty="0" smtClean="0">
                <a:solidFill>
                  <a:srgbClr val="9900CC"/>
                </a:solidFill>
              </a:rPr>
              <a:t>Lait alvéolaire  (60%) :</a:t>
            </a:r>
            <a:r>
              <a:rPr lang="fr-FR" sz="1800" dirty="0" smtClean="0"/>
              <a:t> éjecté par l’animal une fois induit le réflexe d’éjection du lait (hormone = ocytocine)</a:t>
            </a:r>
          </a:p>
          <a:p>
            <a:pPr eaLnBrk="1" hangingPunct="1"/>
            <a:endParaRPr lang="fr-FR" sz="1800" dirty="0" smtClean="0"/>
          </a:p>
          <a:p>
            <a:pPr eaLnBrk="1" hangingPunct="1"/>
            <a:endParaRPr lang="fr-FR" sz="1800" dirty="0" smtClean="0">
              <a:solidFill>
                <a:srgbClr val="FF0000"/>
              </a:solidFill>
            </a:endParaRPr>
          </a:p>
          <a:p>
            <a:pPr eaLnBrk="1" hangingPunct="1"/>
            <a:endParaRPr lang="fr-FR" sz="1800" dirty="0">
              <a:solidFill>
                <a:srgbClr val="FF0000"/>
              </a:solidFill>
            </a:endParaRPr>
          </a:p>
          <a:p>
            <a:pPr eaLnBrk="1" hangingPunct="1"/>
            <a:r>
              <a:rPr lang="fr-FR" sz="1800" dirty="0" smtClean="0">
                <a:solidFill>
                  <a:srgbClr val="FF0000"/>
                </a:solidFill>
              </a:rPr>
              <a:t>Induction du réflexe d’éjection</a:t>
            </a:r>
          </a:p>
          <a:p>
            <a:pPr lvl="1" eaLnBrk="1" hangingPunct="1"/>
            <a:r>
              <a:rPr lang="fr-FR" sz="1800" dirty="0" smtClean="0">
                <a:solidFill>
                  <a:srgbClr val="FF0000"/>
                </a:solidFill>
              </a:rPr>
              <a:t>30 s chez brebis</a:t>
            </a:r>
          </a:p>
          <a:p>
            <a:pPr lvl="1" eaLnBrk="1" hangingPunct="1"/>
            <a:r>
              <a:rPr lang="fr-FR" sz="1800" dirty="0" smtClean="0">
                <a:solidFill>
                  <a:srgbClr val="FF0000"/>
                </a:solidFill>
              </a:rPr>
              <a:t>60 s chez vache</a:t>
            </a:r>
          </a:p>
          <a:p>
            <a:pPr eaLnBrk="1" hangingPunct="1"/>
            <a:endParaRPr lang="fr-FR" sz="1800" dirty="0" smtClean="0">
              <a:solidFill>
                <a:srgbClr val="FF0000"/>
              </a:solidFill>
            </a:endParaRPr>
          </a:p>
          <a:p>
            <a:pPr eaLnBrk="1" hangingPunct="1"/>
            <a:endParaRPr lang="fr-FR" sz="1800" dirty="0" smtClean="0">
              <a:solidFill>
                <a:srgbClr val="FF0000"/>
              </a:solidFill>
            </a:endParaRPr>
          </a:p>
          <a:p>
            <a:pPr eaLnBrk="1" hangingPunct="1"/>
            <a:endParaRPr lang="fr-FR" sz="18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fr-FR" sz="1800" dirty="0" smtClean="0">
                <a:solidFill>
                  <a:srgbClr val="FF0000"/>
                </a:solidFill>
              </a:rPr>
              <a:t>Optimisation du réflexe :</a:t>
            </a:r>
          </a:p>
          <a:p>
            <a:pPr eaLnBrk="1" hangingPunct="1"/>
            <a:r>
              <a:rPr lang="fr-FR" sz="1800" dirty="0" smtClean="0"/>
              <a:t>Massage du trayon et du plancher mammaire</a:t>
            </a:r>
          </a:p>
          <a:p>
            <a:pPr eaLnBrk="1" hangingPunct="1"/>
            <a:r>
              <a:rPr lang="fr-FR" sz="1800" dirty="0" smtClean="0"/>
              <a:t>Conditions de traite toujours identiques (routine)</a:t>
            </a:r>
          </a:p>
          <a:p>
            <a:pPr eaLnBrk="1" hangingPunct="1"/>
            <a:r>
              <a:rPr lang="fr-FR" sz="1800" dirty="0" smtClean="0"/>
              <a:t>Pas de stress, distribution de </a:t>
            </a:r>
            <a:r>
              <a:rPr lang="fr-FR" sz="1800" dirty="0" err="1" smtClean="0"/>
              <a:t>ccé</a:t>
            </a:r>
            <a:r>
              <a:rPr lang="fr-FR" sz="1800" dirty="0" smtClean="0"/>
              <a:t>, …</a:t>
            </a:r>
            <a:r>
              <a:rPr lang="fr-FR" sz="1800" dirty="0" err="1" smtClean="0"/>
              <a:t>etc</a:t>
            </a:r>
            <a:endParaRPr lang="fr-FR" sz="1800" dirty="0" smtClean="0"/>
          </a:p>
        </p:txBody>
      </p:sp>
      <p:pic>
        <p:nvPicPr>
          <p:cNvPr id="717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8" t="54173" r="11911" b="16451"/>
          <a:stretch>
            <a:fillRect/>
          </a:stretch>
        </p:blipFill>
        <p:spPr bwMode="auto">
          <a:xfrm>
            <a:off x="5580112" y="3356992"/>
            <a:ext cx="3657600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dirty="0" smtClean="0"/>
              <a:t>Objectif de la traite</a:t>
            </a:r>
          </a:p>
        </p:txBody>
      </p:sp>
    </p:spTree>
    <p:extLst>
      <p:ext uri="{BB962C8B-B14F-4D97-AF65-F5344CB8AC3E}">
        <p14:creationId xmlns:p14="http://schemas.microsoft.com/office/powerpoint/2010/main" val="28541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Étapes de la lactation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851920" y="3468913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I.1. La mise-bas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851919" y="399577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I.2. Le début de lactation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853448" y="5003884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I.4. La phase descendante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853448" y="551723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I.5. </a:t>
            </a:r>
            <a:r>
              <a:rPr lang="fr-FR" dirty="0">
                <a:solidFill>
                  <a:schemeClr val="bg1"/>
                </a:solidFill>
              </a:rPr>
              <a:t>La période sèche</a:t>
            </a:r>
          </a:p>
        </p:txBody>
      </p:sp>
      <p:sp>
        <p:nvSpPr>
          <p:cNvPr id="18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851920" y="6011996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I.6. </a:t>
            </a:r>
            <a:r>
              <a:rPr lang="fr-FR" dirty="0">
                <a:solidFill>
                  <a:schemeClr val="bg1"/>
                </a:solidFill>
              </a:rPr>
              <a:t>La première lactation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20" y="4499828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I.3. Bilan des points critiques du début de lactation</a:t>
            </a:r>
          </a:p>
        </p:txBody>
      </p:sp>
    </p:spTree>
    <p:extLst>
      <p:ext uri="{BB962C8B-B14F-4D97-AF65-F5344CB8AC3E}">
        <p14:creationId xmlns:p14="http://schemas.microsoft.com/office/powerpoint/2010/main" val="24805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 3" descr="4214_0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6934200" cy="679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3" descr="4214_00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9952" y="4869160"/>
            <a:ext cx="1967346" cy="86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 descr="4214_00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52120" y="2936225"/>
            <a:ext cx="1115539" cy="92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4214_00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88224" y="2936225"/>
            <a:ext cx="1115539" cy="92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7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Galactopoïèse = maintien de la production laitière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La </a:t>
            </a:r>
            <a:r>
              <a:rPr lang="fr-FR" dirty="0"/>
              <a:t>GH (somatotropine) permet de maintenir la PL et de l’augmenter</a:t>
            </a:r>
          </a:p>
          <a:p>
            <a:pPr lvl="1"/>
            <a:r>
              <a:rPr lang="fr-FR" dirty="0" smtClean="0"/>
              <a:t>Injectée </a:t>
            </a:r>
            <a:r>
              <a:rPr lang="fr-FR" dirty="0"/>
              <a:t>à des laitières moyennes : augmentation de 5 à 40 % de la PL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injections de GH étant </a:t>
            </a:r>
            <a:r>
              <a:rPr lang="fr-FR" dirty="0" smtClean="0"/>
              <a:t>interdites en Europe, </a:t>
            </a:r>
            <a:r>
              <a:rPr lang="fr-FR" dirty="0"/>
              <a:t>l’effet le plus remarqué est </a:t>
            </a:r>
            <a:r>
              <a:rPr lang="fr-FR" b="1" dirty="0">
                <a:solidFill>
                  <a:srgbClr val="FF0000"/>
                </a:solidFill>
              </a:rPr>
              <a:t>la vidange complète et fréquente de la </a:t>
            </a:r>
            <a:r>
              <a:rPr lang="fr-FR" b="1" dirty="0" smtClean="0">
                <a:solidFill>
                  <a:srgbClr val="FF0000"/>
                </a:solidFill>
              </a:rPr>
              <a:t>mamelle</a:t>
            </a: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/>
              <a:t>Toutefois chez les hautes et moyennes productrices le niveau de production diminue progressivement après le pic</a:t>
            </a:r>
          </a:p>
          <a:p>
            <a:pPr lvl="1"/>
            <a:r>
              <a:rPr lang="fr-FR" dirty="0" smtClean="0"/>
              <a:t>Les cellules épithéliales desquament régulièrement</a:t>
            </a:r>
          </a:p>
          <a:p>
            <a:pPr lvl="1"/>
            <a:r>
              <a:rPr lang="fr-FR" dirty="0" smtClean="0"/>
              <a:t>Elles ne sont pas toutes remplacées au cours de la lactation</a:t>
            </a:r>
          </a:p>
          <a:p>
            <a:pPr lvl="1"/>
            <a:r>
              <a:rPr lang="fr-FR" b="1" dirty="0" smtClean="0">
                <a:solidFill>
                  <a:srgbClr val="FF0000"/>
                </a:solidFill>
              </a:rPr>
              <a:t>Seule une involution mammaire complète lors du tarissement rétablit le nombre maximal de cellules épithéliales productrices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3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0" y="1201580"/>
            <a:ext cx="8228013" cy="50538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système de traite moderne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23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4373239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907704" y="4077072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La traite / les mammites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851920" y="5053089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II.1. Garantir l’éjection du lait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851919" y="5579948"/>
            <a:ext cx="388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smtClean="0">
                <a:solidFill>
                  <a:srgbClr val="9900FF"/>
                </a:solidFill>
              </a:rPr>
              <a:t>II.2</a:t>
            </a:r>
            <a:r>
              <a:rPr lang="fr-FR" dirty="0">
                <a:solidFill>
                  <a:srgbClr val="9900FF"/>
                </a:solidFill>
              </a:rPr>
              <a:t>. Optimiser la traite</a:t>
            </a:r>
          </a:p>
        </p:txBody>
      </p:sp>
    </p:spTree>
    <p:extLst>
      <p:ext uri="{BB962C8B-B14F-4D97-AF65-F5344CB8AC3E}">
        <p14:creationId xmlns:p14="http://schemas.microsoft.com/office/powerpoint/2010/main" val="143540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1607_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2731133" y="3393006"/>
            <a:ext cx="6902860" cy="365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dirty="0" smtClean="0"/>
              <a:t>Principe de la traite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764704"/>
            <a:ext cx="3886200" cy="4525963"/>
          </a:xfrm>
        </p:spPr>
        <p:txBody>
          <a:bodyPr/>
          <a:lstStyle/>
          <a:p>
            <a:pPr marL="0" indent="0" eaLnBrk="1" hangingPunct="1"/>
            <a:r>
              <a:rPr lang="fr-FR" dirty="0" smtClean="0">
                <a:solidFill>
                  <a:srgbClr val="9900CC"/>
                </a:solidFill>
              </a:rPr>
              <a:t>Ouvrir le canal du trayon :</a:t>
            </a:r>
            <a:r>
              <a:rPr lang="fr-FR" dirty="0" smtClean="0"/>
              <a:t> </a:t>
            </a:r>
          </a:p>
          <a:p>
            <a:pPr marL="0" indent="0" eaLnBrk="1" hangingPunct="1"/>
            <a:r>
              <a:rPr lang="fr-FR" dirty="0" smtClean="0"/>
              <a:t>succion = vide de traite (0,5 kg/cm²)</a:t>
            </a:r>
          </a:p>
          <a:p>
            <a:pPr marL="0" indent="0" eaLnBrk="1" hangingPunct="1"/>
            <a:endParaRPr lang="fr-FR" dirty="0" smtClean="0"/>
          </a:p>
          <a:p>
            <a:pPr marL="0" indent="0" eaLnBrk="1" hangingPunct="1"/>
            <a:r>
              <a:rPr lang="fr-FR" dirty="0" smtClean="0">
                <a:solidFill>
                  <a:srgbClr val="9900CC"/>
                </a:solidFill>
              </a:rPr>
              <a:t>Stimuler l’animal :</a:t>
            </a:r>
          </a:p>
          <a:p>
            <a:pPr marL="0" indent="0" eaLnBrk="1" hangingPunct="1"/>
            <a:r>
              <a:rPr lang="fr-FR" dirty="0" smtClean="0"/>
              <a:t>pulsations (sinon congestion du trayon par accumulation de sang) = alternance </a:t>
            </a:r>
            <a:r>
              <a:rPr lang="fr-FR" dirty="0" err="1" smtClean="0"/>
              <a:t>P</a:t>
            </a:r>
            <a:r>
              <a:rPr lang="fr-FR" baseline="-25000" dirty="0" err="1" smtClean="0"/>
              <a:t>atm</a:t>
            </a:r>
            <a:r>
              <a:rPr lang="fr-FR" dirty="0" smtClean="0"/>
              <a:t> / vide</a:t>
            </a:r>
          </a:p>
          <a:p>
            <a:pPr marL="0" indent="0" eaLnBrk="1" hangingPunct="1"/>
            <a:endParaRPr lang="fr-FR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4640" r="20253" b="45041"/>
          <a:stretch>
            <a:fillRect/>
          </a:stretch>
        </p:blipFill>
        <p:spPr bwMode="auto">
          <a:xfrm>
            <a:off x="6444208" y="406453"/>
            <a:ext cx="2503901" cy="294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8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Epi</a:t>
            </a:r>
          </a:p>
        </p:txBody>
      </p:sp>
      <p:pic>
        <p:nvPicPr>
          <p:cNvPr id="1026" name="Picture 2" descr="http://www.montuy.com/Images/roto%20interieur%2003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45" y="1628800"/>
            <a:ext cx="44164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115272" y="5229200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  <a:cs typeface="Calibri" pitchFamily="34" charset="0"/>
              </a:rPr>
              <a:t>Confort de pose des manchons</a:t>
            </a:r>
          </a:p>
        </p:txBody>
      </p:sp>
      <p:pic>
        <p:nvPicPr>
          <p:cNvPr id="1030" name="Picture 6" descr="Configuration en é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1407"/>
            <a:ext cx="2190750" cy="1752600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094867" y="413687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Traite par lots</a:t>
            </a:r>
          </a:p>
        </p:txBody>
      </p:sp>
    </p:spTree>
    <p:extLst>
      <p:ext uri="{BB962C8B-B14F-4D97-AF65-F5344CB8AC3E}">
        <p14:creationId xmlns:p14="http://schemas.microsoft.com/office/powerpoint/2010/main" val="313205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 par l’arrière (TPA)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31840" y="5950342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  <a:cs typeface="Calibri" pitchFamily="34" charset="0"/>
              </a:rPr>
              <a:t>Minimisation de la longueur de la salle de traite</a:t>
            </a:r>
          </a:p>
          <a:p>
            <a:pPr algn="ctr"/>
            <a:r>
              <a:rPr lang="fr-FR" dirty="0" smtClean="0">
                <a:latin typeface="Calibri" pitchFamily="34" charset="0"/>
                <a:cs typeface="Calibri" pitchFamily="34" charset="0"/>
              </a:rPr>
              <a:t>Pose difficile</a:t>
            </a:r>
          </a:p>
        </p:txBody>
      </p:sp>
      <p:pic>
        <p:nvPicPr>
          <p:cNvPr id="5" name="Picture 3" descr="2334_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1635101" cy="252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://www.delavalfrance.fr/ImageVaultFiles/id_781/cf_5/parallell_system_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68760"/>
            <a:ext cx="5625480" cy="381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figuration en Paralle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6" y="4124024"/>
            <a:ext cx="2190750" cy="1924051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79217" y="608884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Traite par lots</a:t>
            </a:r>
          </a:p>
        </p:txBody>
      </p:sp>
    </p:spTree>
    <p:extLst>
      <p:ext uri="{BB962C8B-B14F-4D97-AF65-F5344CB8AC3E}">
        <p14:creationId xmlns:p14="http://schemas.microsoft.com/office/powerpoint/2010/main" val="193390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Tandem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43808" y="5805264"/>
            <a:ext cx="3660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  <a:cs typeface="Calibri" pitchFamily="34" charset="0"/>
              </a:rPr>
              <a:t>Confort de pose des manchons</a:t>
            </a:r>
          </a:p>
          <a:p>
            <a:pPr algn="ctr"/>
            <a:r>
              <a:rPr lang="fr-FR" dirty="0" smtClean="0">
                <a:latin typeface="Calibri" pitchFamily="34" charset="0"/>
                <a:cs typeface="Calibri" pitchFamily="34" charset="0"/>
              </a:rPr>
              <a:t>Observation maximale des animaux</a:t>
            </a:r>
          </a:p>
          <a:p>
            <a:pPr algn="ctr"/>
            <a:r>
              <a:rPr lang="fr-FR" dirty="0" smtClean="0">
                <a:latin typeface="Calibri" pitchFamily="34" charset="0"/>
                <a:cs typeface="Calibri" pitchFamily="34" charset="0"/>
              </a:rPr>
              <a:t>Salle pédagogique</a:t>
            </a:r>
          </a:p>
        </p:txBody>
      </p:sp>
      <p:pic>
        <p:nvPicPr>
          <p:cNvPr id="5" name="Picture 4" descr="Salle de traite tandem DeLav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98778"/>
            <a:ext cx="66675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907704" y="5270703"/>
            <a:ext cx="216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Traite individuelle</a:t>
            </a:r>
          </a:p>
        </p:txBody>
      </p:sp>
    </p:spTree>
    <p:extLst>
      <p:ext uri="{BB962C8B-B14F-4D97-AF65-F5344CB8AC3E}">
        <p14:creationId xmlns:p14="http://schemas.microsoft.com/office/powerpoint/2010/main" val="2127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6632"/>
            <a:ext cx="8229600" cy="41676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sz="2400" dirty="0" smtClean="0"/>
              <a:t>Le roto</a:t>
            </a:r>
          </a:p>
        </p:txBody>
      </p:sp>
      <p:pic>
        <p:nvPicPr>
          <p:cNvPr id="25604" name="Picture 4" descr="Roto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6400" y="3810000"/>
            <a:ext cx="33909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ROTO%20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724400"/>
            <a:ext cx="42862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 descr="trai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0648"/>
            <a:ext cx="2747963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Salles de traite rotativ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1483"/>
            <a:ext cx="4542307" cy="308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nfiguration rota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24137"/>
            <a:ext cx="21907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71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 robot de traite</a:t>
            </a:r>
          </a:p>
        </p:txBody>
      </p:sp>
      <p:sp>
        <p:nvSpPr>
          <p:cNvPr id="2662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4876800"/>
            <a:ext cx="8229600" cy="1249363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fr-FR" dirty="0" smtClean="0">
                <a:latin typeface="Calibri" pitchFamily="34" charset="0"/>
              </a:rPr>
              <a:t>2,8 traites/VL/j</a:t>
            </a:r>
          </a:p>
          <a:p>
            <a:pPr eaLnBrk="1" hangingPunct="1">
              <a:lnSpc>
                <a:spcPct val="80000"/>
              </a:lnSpc>
            </a:pPr>
            <a:endParaRPr lang="fr-FR" dirty="0" smtClean="0">
              <a:latin typeface="Calibri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dirty="0" smtClean="0">
                <a:latin typeface="Calibri" pitchFamily="34" charset="0"/>
              </a:rPr>
              <a:t>Nouvelle conception du bâtiment (circulation des animaux, portes intelligentes, …etc.)</a:t>
            </a:r>
          </a:p>
          <a:p>
            <a:pPr eaLnBrk="1" hangingPunct="1">
              <a:lnSpc>
                <a:spcPct val="80000"/>
              </a:lnSpc>
            </a:pPr>
            <a:endParaRPr lang="fr-FR" dirty="0" smtClean="0">
              <a:latin typeface="Calibri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dirty="0" smtClean="0">
                <a:latin typeface="Calibri" pitchFamily="34" charset="0"/>
              </a:rPr>
              <a:t>Maxi 65 VL/robot   (55 </a:t>
            </a:r>
            <a:r>
              <a:rPr lang="fr-FR" smtClean="0">
                <a:latin typeface="Calibri" pitchFamily="34" charset="0"/>
              </a:rPr>
              <a:t>au début)</a:t>
            </a:r>
          </a:p>
        </p:txBody>
      </p:sp>
      <p:pic>
        <p:nvPicPr>
          <p:cNvPr id="26628" name="Picture 3" descr="astronaut 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12776"/>
            <a:ext cx="3316222" cy="221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Robot de traite VMS DeLaval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4766336" cy="31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4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/>
          <p:cNvSpPr>
            <a:spLocks noGrp="1"/>
          </p:cNvSpPr>
          <p:nvPr>
            <p:ph idx="1"/>
          </p:nvPr>
        </p:nvSpPr>
        <p:spPr>
          <a:xfrm>
            <a:off x="539552" y="3573016"/>
            <a:ext cx="8229600" cy="3284984"/>
          </a:xfrm>
        </p:spPr>
        <p:txBody>
          <a:bodyPr/>
          <a:lstStyle/>
          <a:p>
            <a:r>
              <a:rPr lang="fr-FR" dirty="0" smtClean="0"/>
              <a:t>Problèmes possibles</a:t>
            </a:r>
          </a:p>
          <a:p>
            <a:pPr lvl="1"/>
            <a:r>
              <a:rPr lang="fr-FR" dirty="0" smtClean="0"/>
              <a:t>Dystocie</a:t>
            </a:r>
          </a:p>
          <a:p>
            <a:pPr lvl="1"/>
            <a:r>
              <a:rPr lang="fr-FR" dirty="0" smtClean="0"/>
              <a:t>Tératologie</a:t>
            </a:r>
          </a:p>
          <a:p>
            <a:pPr lvl="1"/>
            <a:r>
              <a:rPr lang="fr-FR" dirty="0" smtClean="0"/>
              <a:t>Difficulté de vêlage (dystocie, carence en énergie ou en Mg)</a:t>
            </a:r>
          </a:p>
          <a:p>
            <a:pPr lvl="1"/>
            <a:r>
              <a:rPr lang="fr-FR" dirty="0" smtClean="0"/>
              <a:t>Non délivrance (facteur de métrite)</a:t>
            </a:r>
          </a:p>
          <a:p>
            <a:endParaRPr lang="fr-FR" dirty="0" smtClean="0"/>
          </a:p>
          <a:p>
            <a:r>
              <a:rPr lang="fr-FR" dirty="0" smtClean="0"/>
              <a:t>Importance </a:t>
            </a:r>
            <a:r>
              <a:rPr lang="fr-FR" dirty="0"/>
              <a:t>de la morphologie de la mère et du jeune</a:t>
            </a:r>
          </a:p>
          <a:p>
            <a:pPr lvl="1"/>
            <a:r>
              <a:rPr lang="fr-FR" dirty="0"/>
              <a:t>Mère : bassin large, entraînement régulier à la marche (musculature)</a:t>
            </a:r>
          </a:p>
          <a:p>
            <a:pPr lvl="1"/>
            <a:r>
              <a:rPr lang="fr-FR" dirty="0"/>
              <a:t>Jeune : tête profilée et épaules étroites</a:t>
            </a:r>
          </a:p>
          <a:p>
            <a:pPr lvl="1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bas</a:t>
            </a:r>
            <a:endParaRPr lang="fr-FR" dirty="0"/>
          </a:p>
        </p:txBody>
      </p:sp>
      <p:pic>
        <p:nvPicPr>
          <p:cNvPr id="25" name="Picture 2" descr="http://environnement.ecole.free.fr/fromage/images/Mvc-569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79" y="1052736"/>
            <a:ext cx="2050817" cy="2066864"/>
          </a:xfrm>
          <a:prstGeom prst="rect">
            <a:avLst/>
          </a:prstGeom>
          <a:noFill/>
        </p:spPr>
      </p:pic>
      <p:pic>
        <p:nvPicPr>
          <p:cNvPr id="1026" name="Picture 2" descr="http://www.fidocl.fr/sites/default/files/velage_loget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2755819" cy="206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4.bp.blogspot.com/-IMajlIQFywQ/UHxjFjeBKyI/AAAAAAAAEEM/E0GZ5-lwOmw/s1600/IMG_0366+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6137" y="1062399"/>
            <a:ext cx="3027958" cy="20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Salle de traite mobile</a:t>
            </a:r>
          </a:p>
        </p:txBody>
      </p:sp>
      <p:pic>
        <p:nvPicPr>
          <p:cNvPr id="16387" name="Picture 5" descr="orslxkk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477125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4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Infection endogène à cause de traites traumatiques</a:t>
            </a:r>
          </a:p>
          <a:p>
            <a:pPr lvl="1"/>
            <a:r>
              <a:rPr lang="fr-FR" dirty="0" smtClean="0"/>
              <a:t>Niveau de vide trop fort ou trop faible</a:t>
            </a:r>
          </a:p>
          <a:p>
            <a:pPr lvl="1"/>
            <a:r>
              <a:rPr lang="fr-FR" dirty="0" smtClean="0"/>
              <a:t>Manchons ou trayons inadaptés</a:t>
            </a:r>
          </a:p>
          <a:p>
            <a:pPr lvl="1"/>
            <a:r>
              <a:rPr lang="fr-FR" dirty="0" smtClean="0"/>
              <a:t>Entrée d’air dans le manchon</a:t>
            </a:r>
          </a:p>
          <a:p>
            <a:pPr lvl="1"/>
            <a:r>
              <a:rPr lang="fr-FR" dirty="0" smtClean="0"/>
              <a:t>Traite trop longue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Infection exogène à causes de trayons restant ouverts</a:t>
            </a:r>
          </a:p>
          <a:p>
            <a:pPr lvl="1"/>
            <a:r>
              <a:rPr lang="fr-FR" dirty="0" smtClean="0"/>
              <a:t>Dans les 20 minutes qui suivent la traite</a:t>
            </a:r>
          </a:p>
          <a:p>
            <a:pPr lvl="1"/>
            <a:r>
              <a:rPr lang="fr-FR" dirty="0" smtClean="0"/>
              <a:t>Au moment du tarissement</a:t>
            </a:r>
          </a:p>
          <a:p>
            <a:pPr lvl="1"/>
            <a:r>
              <a:rPr lang="fr-FR" dirty="0" smtClean="0"/>
              <a:t>Avant le vêlage</a:t>
            </a:r>
          </a:p>
          <a:p>
            <a:pPr lvl="1"/>
            <a:endParaRPr lang="fr-FR" dirty="0"/>
          </a:p>
          <a:p>
            <a:r>
              <a:rPr lang="fr-FR" dirty="0" smtClean="0"/>
              <a:t>Infection croisée lors de la traite</a:t>
            </a:r>
          </a:p>
          <a:p>
            <a:pPr lvl="1"/>
            <a:r>
              <a:rPr lang="fr-FR" dirty="0" smtClean="0"/>
              <a:t>Vaches infectées contaminant le bloc de traite</a:t>
            </a:r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Etiologie des mammites</a:t>
            </a:r>
            <a:endParaRPr lang="fr-FR" dirty="0"/>
          </a:p>
        </p:txBody>
      </p:sp>
      <p:pic>
        <p:nvPicPr>
          <p:cNvPr id="4" name="Picture 2" descr="D:\Mes documents\BIBLIO\photos grangiers\P10601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254" y="1709018"/>
            <a:ext cx="1668029" cy="222403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photos\P103057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254" y="4365104"/>
            <a:ext cx="1708008" cy="223224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2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9144000" cy="346050"/>
          </a:xfrm>
          <a:ln>
            <a:noFill/>
          </a:ln>
        </p:spPr>
        <p:txBody>
          <a:bodyPr>
            <a:normAutofit fontScale="90000"/>
          </a:bodyPr>
          <a:lstStyle/>
          <a:p>
            <a:pPr lvl="0" algn="ctr">
              <a:defRPr/>
            </a:pPr>
            <a:r>
              <a:rPr lang="fr-FR" sz="2400" dirty="0" smtClean="0"/>
              <a:t>Arbre décisionnel global pour les mammites</a:t>
            </a:r>
            <a:endParaRPr lang="fr-FR" sz="2400" dirty="0"/>
          </a:p>
        </p:txBody>
      </p:sp>
      <p:sp>
        <p:nvSpPr>
          <p:cNvPr id="484355" name="Text Box 3"/>
          <p:cNvSpPr txBox="1">
            <a:spLocks noChangeArrowheads="1"/>
          </p:cNvSpPr>
          <p:nvPr/>
        </p:nvSpPr>
        <p:spPr bwMode="auto">
          <a:xfrm>
            <a:off x="5436096" y="764703"/>
            <a:ext cx="366914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2pPr marL="0" lvl="1">
              <a:buFontTx/>
              <a:buChar char="-"/>
              <a:defRPr sz="1400">
                <a:solidFill>
                  <a:srgbClr val="00B050"/>
                </a:solidFill>
                <a:latin typeface="Calibri" panose="020F0502020204030204" pitchFamily="34" charset="0"/>
              </a:defRPr>
            </a:lvl2pPr>
          </a:lstStyle>
          <a:p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- Réforme </a:t>
            </a:r>
            <a:r>
              <a:rPr lang="fr-FR" sz="1400" dirty="0">
                <a:solidFill>
                  <a:srgbClr val="00B050"/>
                </a:solidFill>
                <a:latin typeface="Calibri" panose="020F0502020204030204" pitchFamily="34" charset="0"/>
              </a:rPr>
              <a:t>tardive des mammiteuses chroniques</a:t>
            </a:r>
          </a:p>
        </p:txBody>
      </p:sp>
      <p:sp>
        <p:nvSpPr>
          <p:cNvPr id="484356" name="Text Box 4"/>
          <p:cNvSpPr txBox="1">
            <a:spLocks noChangeArrowheads="1"/>
          </p:cNvSpPr>
          <p:nvPr/>
        </p:nvSpPr>
        <p:spPr bwMode="auto">
          <a:xfrm>
            <a:off x="0" y="2996952"/>
            <a:ext cx="262778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1400" b="1" dirty="0" smtClean="0"/>
              <a:t>&gt; 300 000 leucocytes/L</a:t>
            </a:r>
            <a:endParaRPr lang="fr-FR" sz="1400" b="1" dirty="0"/>
          </a:p>
        </p:txBody>
      </p:sp>
      <p:sp>
        <p:nvSpPr>
          <p:cNvPr id="484357" name="Text Box 5"/>
          <p:cNvSpPr txBox="1">
            <a:spLocks noChangeArrowheads="1"/>
          </p:cNvSpPr>
          <p:nvPr/>
        </p:nvSpPr>
        <p:spPr bwMode="auto">
          <a:xfrm>
            <a:off x="827584" y="4005064"/>
            <a:ext cx="203150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1400" dirty="0" smtClean="0"/>
              <a:t>Mammites d’environnement</a:t>
            </a:r>
            <a:endParaRPr lang="fr-FR" sz="1400" dirty="0"/>
          </a:p>
        </p:txBody>
      </p:sp>
      <p:sp>
        <p:nvSpPr>
          <p:cNvPr id="484358" name="Text Box 6"/>
          <p:cNvSpPr txBox="1">
            <a:spLocks noChangeArrowheads="1"/>
          </p:cNvSpPr>
          <p:nvPr/>
        </p:nvSpPr>
        <p:spPr bwMode="auto">
          <a:xfrm>
            <a:off x="3419872" y="3717032"/>
            <a:ext cx="15240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400" dirty="0" smtClean="0"/>
              <a:t>Post-traite</a:t>
            </a:r>
            <a:endParaRPr lang="fr-FR" sz="1400" dirty="0"/>
          </a:p>
        </p:txBody>
      </p:sp>
      <p:sp>
        <p:nvSpPr>
          <p:cNvPr id="484359" name="Text Box 7"/>
          <p:cNvSpPr txBox="1">
            <a:spLocks noChangeArrowheads="1"/>
          </p:cNvSpPr>
          <p:nvPr/>
        </p:nvSpPr>
        <p:spPr bwMode="auto">
          <a:xfrm>
            <a:off x="3347864" y="4941168"/>
            <a:ext cx="15240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400" dirty="0" smtClean="0"/>
              <a:t>Tarissement </a:t>
            </a:r>
            <a:endParaRPr lang="fr-FR" sz="1400" dirty="0"/>
          </a:p>
        </p:txBody>
      </p:sp>
      <p:sp>
        <p:nvSpPr>
          <p:cNvPr id="484361" name="Text Box 9"/>
          <p:cNvSpPr txBox="1">
            <a:spLocks noChangeArrowheads="1"/>
          </p:cNvSpPr>
          <p:nvPr/>
        </p:nvSpPr>
        <p:spPr bwMode="auto">
          <a:xfrm>
            <a:off x="5076056" y="4365104"/>
            <a:ext cx="250351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1400" dirty="0" smtClean="0"/>
              <a:t>Fin (colibacillaire)</a:t>
            </a:r>
            <a:endParaRPr lang="fr-FR" sz="1400" dirty="0"/>
          </a:p>
        </p:txBody>
      </p:sp>
      <p:sp>
        <p:nvSpPr>
          <p:cNvPr id="484365" name="Text Box 13"/>
          <p:cNvSpPr txBox="1">
            <a:spLocks noChangeArrowheads="1"/>
          </p:cNvSpPr>
          <p:nvPr/>
        </p:nvSpPr>
        <p:spPr bwMode="auto">
          <a:xfrm>
            <a:off x="5076056" y="5373216"/>
            <a:ext cx="185544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1400" dirty="0" smtClean="0"/>
              <a:t>Début (S aureus)</a:t>
            </a:r>
            <a:endParaRPr lang="fr-FR" sz="1400" dirty="0"/>
          </a:p>
        </p:txBody>
      </p:sp>
      <p:sp>
        <p:nvSpPr>
          <p:cNvPr id="484370" name="Line 18"/>
          <p:cNvSpPr>
            <a:spLocks noChangeShapeType="1"/>
          </p:cNvSpPr>
          <p:nvPr/>
        </p:nvSpPr>
        <p:spPr bwMode="auto">
          <a:xfrm flipV="1">
            <a:off x="1043608" y="2492896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84371" name="Line 19"/>
          <p:cNvSpPr>
            <a:spLocks noChangeShapeType="1"/>
          </p:cNvSpPr>
          <p:nvPr/>
        </p:nvSpPr>
        <p:spPr bwMode="auto">
          <a:xfrm>
            <a:off x="1043608" y="3501008"/>
            <a:ext cx="360040" cy="4320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84372" name="Line 20"/>
          <p:cNvSpPr>
            <a:spLocks noChangeShapeType="1"/>
          </p:cNvSpPr>
          <p:nvPr/>
        </p:nvSpPr>
        <p:spPr bwMode="auto">
          <a:xfrm flipV="1">
            <a:off x="2971800" y="3933056"/>
            <a:ext cx="448072" cy="5627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84373" name="Line 21"/>
          <p:cNvSpPr>
            <a:spLocks noChangeShapeType="1"/>
          </p:cNvSpPr>
          <p:nvPr/>
        </p:nvSpPr>
        <p:spPr bwMode="auto">
          <a:xfrm>
            <a:off x="2987824" y="450912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84374" name="Line 22"/>
          <p:cNvSpPr>
            <a:spLocks noChangeShapeType="1"/>
          </p:cNvSpPr>
          <p:nvPr/>
        </p:nvSpPr>
        <p:spPr bwMode="auto">
          <a:xfrm flipV="1">
            <a:off x="2627784" y="1052736"/>
            <a:ext cx="648072" cy="9361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84375" name="Line 23"/>
          <p:cNvSpPr>
            <a:spLocks noChangeShapeType="1"/>
          </p:cNvSpPr>
          <p:nvPr/>
        </p:nvSpPr>
        <p:spPr bwMode="auto">
          <a:xfrm>
            <a:off x="2627784" y="1988840"/>
            <a:ext cx="6480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84377" name="Line 25"/>
          <p:cNvSpPr>
            <a:spLocks noChangeShapeType="1"/>
          </p:cNvSpPr>
          <p:nvPr/>
        </p:nvSpPr>
        <p:spPr bwMode="auto">
          <a:xfrm flipV="1">
            <a:off x="4644008" y="4581128"/>
            <a:ext cx="360040" cy="4320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84378" name="Line 26"/>
          <p:cNvSpPr>
            <a:spLocks noChangeShapeType="1"/>
          </p:cNvSpPr>
          <p:nvPr/>
        </p:nvSpPr>
        <p:spPr bwMode="auto">
          <a:xfrm>
            <a:off x="4644008" y="5085184"/>
            <a:ext cx="288032" cy="4320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84381" name="Line 29"/>
          <p:cNvSpPr>
            <a:spLocks noChangeShapeType="1"/>
          </p:cNvSpPr>
          <p:nvPr/>
        </p:nvSpPr>
        <p:spPr bwMode="auto">
          <a:xfrm>
            <a:off x="3563888" y="2780928"/>
            <a:ext cx="5580112" cy="0"/>
          </a:xfrm>
          <a:prstGeom prst="line">
            <a:avLst/>
          </a:prstGeom>
          <a:noFill/>
          <a:ln w="9525">
            <a:solidFill>
              <a:srgbClr val="0070C0"/>
            </a:solidFill>
            <a:prstDash val="dash"/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84382" name="Line 30"/>
          <p:cNvSpPr>
            <a:spLocks noChangeShapeType="1"/>
          </p:cNvSpPr>
          <p:nvPr/>
        </p:nvSpPr>
        <p:spPr bwMode="auto">
          <a:xfrm>
            <a:off x="3491880" y="1700808"/>
            <a:ext cx="5652120" cy="0"/>
          </a:xfrm>
          <a:prstGeom prst="line">
            <a:avLst/>
          </a:prstGeom>
          <a:noFill/>
          <a:ln w="9525">
            <a:solidFill>
              <a:srgbClr val="0070C0"/>
            </a:solidFill>
            <a:prstDash val="dash"/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84383" name="Line 31"/>
          <p:cNvSpPr>
            <a:spLocks noChangeShapeType="1"/>
          </p:cNvSpPr>
          <p:nvPr/>
        </p:nvSpPr>
        <p:spPr bwMode="auto">
          <a:xfrm>
            <a:off x="5105400" y="5013176"/>
            <a:ext cx="4038600" cy="0"/>
          </a:xfrm>
          <a:prstGeom prst="line">
            <a:avLst/>
          </a:prstGeom>
          <a:noFill/>
          <a:ln w="9525">
            <a:solidFill>
              <a:srgbClr val="0070C0"/>
            </a:solidFill>
            <a:prstDash val="dash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971600" y="1772816"/>
            <a:ext cx="15240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400" dirty="0" smtClean="0"/>
              <a:t>Mammite de traite</a:t>
            </a:r>
            <a:endParaRPr lang="fr-FR" sz="1400" dirty="0"/>
          </a:p>
        </p:txBody>
      </p:sp>
      <p:sp>
        <p:nvSpPr>
          <p:cNvPr id="36" name="Line 30"/>
          <p:cNvSpPr>
            <a:spLocks noChangeShapeType="1"/>
          </p:cNvSpPr>
          <p:nvPr/>
        </p:nvSpPr>
        <p:spPr bwMode="auto">
          <a:xfrm>
            <a:off x="3491880" y="1196752"/>
            <a:ext cx="5652120" cy="0"/>
          </a:xfrm>
          <a:prstGeom prst="line">
            <a:avLst/>
          </a:prstGeom>
          <a:noFill/>
          <a:ln w="9525">
            <a:solidFill>
              <a:srgbClr val="0070C0"/>
            </a:solidFill>
            <a:prstDash val="dash"/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3491880" y="1268760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fr-FR" sz="1400" dirty="0" smtClean="0"/>
              <a:t>Phénomène d’impact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91880" y="1844824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fr-FR" sz="1400" dirty="0" smtClean="0"/>
              <a:t>Fluctuations du vide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91880" y="2852936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/>
              <a:t>« Traite humide »</a:t>
            </a:r>
            <a:endParaRPr lang="fr-FR" sz="1400" dirty="0"/>
          </a:p>
        </p:txBody>
      </p:sp>
      <p:sp>
        <p:nvSpPr>
          <p:cNvPr id="40" name="Rectangle 39"/>
          <p:cNvSpPr/>
          <p:nvPr/>
        </p:nvSpPr>
        <p:spPr>
          <a:xfrm>
            <a:off x="5364088" y="1772816"/>
            <a:ext cx="3779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dérèglement de la pompe à vide</a:t>
            </a:r>
          </a:p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mauvaise technique de pose ou dépose</a:t>
            </a:r>
          </a:p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dysfonctionnement du décrochage auto</a:t>
            </a:r>
          </a:p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égouttage prolongé (sur-traite)</a:t>
            </a:r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 flipV="1">
            <a:off x="2627784" y="1484784"/>
            <a:ext cx="720080" cy="5040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5436096" y="1196752"/>
            <a:ext cx="19645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chute de faisceau</a:t>
            </a:r>
          </a:p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manchons mal adaptés</a:t>
            </a:r>
          </a:p>
        </p:txBody>
      </p:sp>
      <p:sp>
        <p:nvSpPr>
          <p:cNvPr id="43" name="Line 23"/>
          <p:cNvSpPr>
            <a:spLocks noChangeShapeType="1"/>
          </p:cNvSpPr>
          <p:nvPr/>
        </p:nvSpPr>
        <p:spPr bwMode="auto">
          <a:xfrm>
            <a:off x="2627784" y="1988840"/>
            <a:ext cx="720080" cy="9361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5407960" y="2896809"/>
            <a:ext cx="3736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vide insuffisant</a:t>
            </a:r>
          </a:p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griffe trop petite (défaut d’écoulement)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04248" y="4365104"/>
            <a:ext cx="2699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trayons non obturés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0" y="630932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FACTEURS FAVORISANTS : manque d’hygiène  / mauvaise conformation mammaire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99992" y="3717032"/>
            <a:ext cx="4644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pas de blocage au cornadis, zone de couchage sale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840760" y="5085184"/>
            <a:ext cx="2303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Tx/>
              <a:buChar char="-"/>
            </a:pPr>
            <a:r>
              <a:rPr lang="fr-FR" sz="1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 pas d’aseptisation de l’endothélium mammaire lors d’un tarissement sur des hauts niveaux de PL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01008" y="744959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fr-FR" sz="1400" dirty="0" smtClean="0"/>
              <a:t>Infection croisée</a:t>
            </a:r>
          </a:p>
        </p:txBody>
      </p:sp>
    </p:spTree>
    <p:extLst>
      <p:ext uri="{BB962C8B-B14F-4D97-AF65-F5344CB8AC3E}">
        <p14:creationId xmlns:p14="http://schemas.microsoft.com/office/powerpoint/2010/main" val="29445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/>
      <p:bldP spid="484357" grpId="0"/>
      <p:bldP spid="484358" grpId="0"/>
      <p:bldP spid="484359" grpId="0"/>
      <p:bldP spid="484361" grpId="0"/>
      <p:bldP spid="484365" grpId="0"/>
      <p:bldP spid="484370" grpId="0" animBg="1"/>
      <p:bldP spid="484371" grpId="0" animBg="1"/>
      <p:bldP spid="484372" grpId="0" animBg="1"/>
      <p:bldP spid="484373" grpId="0" animBg="1"/>
      <p:bldP spid="484374" grpId="0" animBg="1"/>
      <p:bldP spid="484375" grpId="0" animBg="1"/>
      <p:bldP spid="484377" grpId="0" animBg="1"/>
      <p:bldP spid="484378" grpId="0" animBg="1"/>
      <p:bldP spid="484381" grpId="0" animBg="1"/>
      <p:bldP spid="484381" grpId="1" animBg="1"/>
      <p:bldP spid="484382" grpId="0" animBg="1"/>
      <p:bldP spid="484383" grpId="0" animBg="1"/>
      <p:bldP spid="484383" grpId="1" animBg="1"/>
      <p:bldP spid="35" grpId="0"/>
      <p:bldP spid="36" grpId="0" animBg="1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/>
      <p:bldP spid="47" grpId="0"/>
      <p:bldP spid="46" grpId="0"/>
      <p:bldP spid="50" grpId="0"/>
      <p:bldP spid="4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0" y="5733256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I. Étapes de la lactation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907704" y="4077072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La traite / les mammites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19536" y="5445224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III. L’arbre de décision</a:t>
            </a:r>
          </a:p>
        </p:txBody>
      </p:sp>
    </p:spTree>
    <p:extLst>
      <p:ext uri="{BB962C8B-B14F-4D97-AF65-F5344CB8AC3E}">
        <p14:creationId xmlns:p14="http://schemas.microsoft.com/office/powerpoint/2010/main" val="266911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914400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TD!</a:t>
            </a:r>
          </a:p>
        </p:txBody>
      </p:sp>
    </p:spTree>
    <p:extLst>
      <p:ext uri="{BB962C8B-B14F-4D97-AF65-F5344CB8AC3E}">
        <p14:creationId xmlns:p14="http://schemas.microsoft.com/office/powerpoint/2010/main" val="1531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Tout problème à la mise-bas pénalise le début de lactation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Mise-bas et lactation</a:t>
            </a:r>
            <a:endParaRPr lang="fr-FR" dirty="0"/>
          </a:p>
        </p:txBody>
      </p:sp>
      <p:pic>
        <p:nvPicPr>
          <p:cNvPr id="4098" name="Picture 2" descr="http://cliniquevetodax.com/img/img77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6940" y="2451039"/>
            <a:ext cx="2095500" cy="13567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15449" y="4324556"/>
            <a:ext cx="3956752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3175" lvl="1" algn="ctr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dirty="0">
                <a:solidFill>
                  <a:schemeClr val="bg1"/>
                </a:solidFill>
                <a:latin typeface="Calibri" pitchFamily="34" charset="0"/>
              </a:rPr>
              <a:t>Difficulté à se </a:t>
            </a:r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mouvoir</a:t>
            </a:r>
            <a:endParaRPr lang="fr-FR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11560" y="3387585"/>
            <a:ext cx="216024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Fièvre (métrite)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1560" y="2451039"/>
            <a:ext cx="2160240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Fatigue musculaire (difficulté de vêlage)</a:t>
            </a:r>
          </a:p>
        </p:txBody>
      </p:sp>
      <p:cxnSp>
        <p:nvCxnSpPr>
          <p:cNvPr id="8" name="Connecteur droit 7"/>
          <p:cNvCxnSpPr>
            <a:stCxn id="7" idx="3"/>
          </p:cNvCxnSpPr>
          <p:nvPr/>
        </p:nvCxnSpPr>
        <p:spPr>
          <a:xfrm flipV="1">
            <a:off x="2771800" y="2774204"/>
            <a:ext cx="1867551" cy="1"/>
          </a:xfrm>
          <a:prstGeom prst="line">
            <a:avLst/>
          </a:prstGeom>
          <a:noFill/>
          <a:ln w="12700" cmpd="sng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775255" y="3572251"/>
            <a:ext cx="0" cy="752305"/>
          </a:xfrm>
          <a:prstGeom prst="straightConnector1">
            <a:avLst/>
          </a:prstGeom>
          <a:noFill/>
          <a:ln w="12700" cmpd="sng">
            <a:solidFill>
              <a:srgbClr val="0000FF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necteur droit 11"/>
          <p:cNvCxnSpPr>
            <a:stCxn id="5" idx="3"/>
          </p:cNvCxnSpPr>
          <p:nvPr/>
        </p:nvCxnSpPr>
        <p:spPr>
          <a:xfrm>
            <a:off x="2771800" y="3572251"/>
            <a:ext cx="1003455" cy="0"/>
          </a:xfrm>
          <a:prstGeom prst="line">
            <a:avLst/>
          </a:prstGeom>
          <a:noFill/>
          <a:ln w="12700" cmpd="sng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639351" y="2774205"/>
            <a:ext cx="0" cy="1550351"/>
          </a:xfrm>
          <a:prstGeom prst="straightConnector1">
            <a:avLst/>
          </a:prstGeom>
          <a:noFill/>
          <a:ln w="12700" cmpd="sng">
            <a:solidFill>
              <a:srgbClr val="0000FF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/>
          <p:cNvSpPr/>
          <p:nvPr/>
        </p:nvSpPr>
        <p:spPr>
          <a:xfrm>
            <a:off x="2415447" y="5219908"/>
            <a:ext cx="395675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3175" lvl="1" algn="ctr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dirty="0">
                <a:solidFill>
                  <a:schemeClr val="bg1"/>
                </a:solidFill>
                <a:latin typeface="Calibri" pitchFamily="34" charset="0"/>
              </a:rPr>
              <a:t>S</a:t>
            </a:r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ous-alimentation</a:t>
            </a:r>
            <a:endParaRPr lang="fr-FR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1691680" y="5404574"/>
            <a:ext cx="723766" cy="0"/>
          </a:xfrm>
          <a:prstGeom prst="straightConnector1">
            <a:avLst/>
          </a:prstGeom>
          <a:noFill/>
          <a:ln w="12700" cmpd="sng">
            <a:solidFill>
              <a:srgbClr val="0000FF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droit 20"/>
          <p:cNvCxnSpPr>
            <a:stCxn id="5" idx="2"/>
          </p:cNvCxnSpPr>
          <p:nvPr/>
        </p:nvCxnSpPr>
        <p:spPr>
          <a:xfrm>
            <a:off x="1691680" y="3756917"/>
            <a:ext cx="1031" cy="1647657"/>
          </a:xfrm>
          <a:prstGeom prst="line">
            <a:avLst/>
          </a:prstGeom>
          <a:noFill/>
          <a:ln w="12700" cmpd="sng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Connecteur droit avec flèche 26"/>
          <p:cNvCxnSpPr>
            <a:stCxn id="4" idx="2"/>
            <a:endCxn id="17" idx="0"/>
          </p:cNvCxnSpPr>
          <p:nvPr/>
        </p:nvCxnSpPr>
        <p:spPr>
          <a:xfrm flipH="1">
            <a:off x="4393824" y="4693888"/>
            <a:ext cx="1" cy="526020"/>
          </a:xfrm>
          <a:prstGeom prst="straightConnector1">
            <a:avLst/>
          </a:prstGeom>
          <a:noFill/>
          <a:ln w="5715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393827" y="5589240"/>
            <a:ext cx="610221" cy="648073"/>
          </a:xfrm>
          <a:prstGeom prst="straightConnector1">
            <a:avLst/>
          </a:prstGeom>
          <a:noFill/>
          <a:ln w="5715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 34"/>
          <p:cNvSpPr/>
          <p:nvPr/>
        </p:nvSpPr>
        <p:spPr>
          <a:xfrm>
            <a:off x="4734941" y="6237312"/>
            <a:ext cx="41917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3175" lvl="1" algn="ctr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Mobilisation excessive des réserves</a:t>
            </a:r>
            <a:endParaRPr lang="fr-FR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37" name="Connecteur droit 36"/>
          <p:cNvCxnSpPr/>
          <p:nvPr/>
        </p:nvCxnSpPr>
        <p:spPr>
          <a:xfrm flipV="1">
            <a:off x="8532440" y="4509222"/>
            <a:ext cx="0" cy="1728091"/>
          </a:xfrm>
          <a:prstGeom prst="line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Connecteur droit avec flèche 38"/>
          <p:cNvCxnSpPr>
            <a:endCxn id="4" idx="3"/>
          </p:cNvCxnSpPr>
          <p:nvPr/>
        </p:nvCxnSpPr>
        <p:spPr>
          <a:xfrm flipH="1">
            <a:off x="6372201" y="4509222"/>
            <a:ext cx="2160239" cy="0"/>
          </a:xfrm>
          <a:prstGeom prst="straightConnector1">
            <a:avLst/>
          </a:prstGeom>
          <a:noFill/>
          <a:ln w="127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ZoneTexte 41"/>
          <p:cNvSpPr txBox="1"/>
          <p:nvPr/>
        </p:nvSpPr>
        <p:spPr>
          <a:xfrm>
            <a:off x="7020271" y="4819401"/>
            <a:ext cx="1296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Cycle aggravateur si acétonémie</a:t>
            </a:r>
          </a:p>
        </p:txBody>
      </p:sp>
      <p:sp>
        <p:nvSpPr>
          <p:cNvPr id="44" name="Forme libre 43"/>
          <p:cNvSpPr/>
          <p:nvPr/>
        </p:nvSpPr>
        <p:spPr>
          <a:xfrm flipH="1">
            <a:off x="6948262" y="4580745"/>
            <a:ext cx="1440162" cy="1530997"/>
          </a:xfrm>
          <a:custGeom>
            <a:avLst/>
            <a:gdLst>
              <a:gd name="connsiteX0" fmla="*/ 844500 w 1547680"/>
              <a:gd name="connsiteY0" fmla="*/ 12442 h 1404402"/>
              <a:gd name="connsiteX1" fmla="*/ 68645 w 1547680"/>
              <a:gd name="connsiteY1" fmla="*/ 529678 h 1404402"/>
              <a:gd name="connsiteX2" fmla="*/ 170245 w 1547680"/>
              <a:gd name="connsiteY2" fmla="*/ 1259351 h 1404402"/>
              <a:gd name="connsiteX3" fmla="*/ 1232427 w 1547680"/>
              <a:gd name="connsiteY3" fmla="*/ 1360951 h 1404402"/>
              <a:gd name="connsiteX4" fmla="*/ 1546464 w 1547680"/>
              <a:gd name="connsiteY4" fmla="*/ 732878 h 1404402"/>
              <a:gd name="connsiteX5" fmla="*/ 1324791 w 1547680"/>
              <a:gd name="connsiteY5" fmla="*/ 141751 h 1404402"/>
              <a:gd name="connsiteX6" fmla="*/ 927627 w 1547680"/>
              <a:gd name="connsiteY6" fmla="*/ 12442 h 1404402"/>
              <a:gd name="connsiteX7" fmla="*/ 936864 w 1547680"/>
              <a:gd name="connsiteY7" fmla="*/ 12442 h 140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7680" h="1404402">
                <a:moveTo>
                  <a:pt x="844500" y="12442"/>
                </a:moveTo>
                <a:cubicBezTo>
                  <a:pt x="512760" y="167151"/>
                  <a:pt x="181021" y="321860"/>
                  <a:pt x="68645" y="529678"/>
                </a:cubicBezTo>
                <a:cubicBezTo>
                  <a:pt x="-43731" y="737496"/>
                  <a:pt x="-23719" y="1120806"/>
                  <a:pt x="170245" y="1259351"/>
                </a:cubicBezTo>
                <a:cubicBezTo>
                  <a:pt x="364209" y="1397896"/>
                  <a:pt x="1003057" y="1448696"/>
                  <a:pt x="1232427" y="1360951"/>
                </a:cubicBezTo>
                <a:cubicBezTo>
                  <a:pt x="1461797" y="1273206"/>
                  <a:pt x="1531070" y="936078"/>
                  <a:pt x="1546464" y="732878"/>
                </a:cubicBezTo>
                <a:cubicBezTo>
                  <a:pt x="1561858" y="529678"/>
                  <a:pt x="1427930" y="261824"/>
                  <a:pt x="1324791" y="141751"/>
                </a:cubicBezTo>
                <a:cubicBezTo>
                  <a:pt x="1221652" y="21678"/>
                  <a:pt x="992281" y="33993"/>
                  <a:pt x="927627" y="12442"/>
                </a:cubicBezTo>
                <a:cubicBezTo>
                  <a:pt x="862973" y="-9109"/>
                  <a:pt x="899918" y="1666"/>
                  <a:pt x="936864" y="12442"/>
                </a:cubicBezTo>
              </a:path>
            </a:pathLst>
          </a:custGeom>
          <a:noFill/>
          <a:ln w="19050" cmpd="sng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17" idx="2"/>
          </p:cNvCxnSpPr>
          <p:nvPr/>
        </p:nvCxnSpPr>
        <p:spPr>
          <a:xfrm flipH="1">
            <a:off x="3851920" y="5589240"/>
            <a:ext cx="541904" cy="648072"/>
          </a:xfrm>
          <a:prstGeom prst="straightConnector1">
            <a:avLst/>
          </a:prstGeom>
          <a:noFill/>
          <a:ln w="5715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 49"/>
          <p:cNvSpPr/>
          <p:nvPr/>
        </p:nvSpPr>
        <p:spPr>
          <a:xfrm>
            <a:off x="437069" y="6237312"/>
            <a:ext cx="395675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175" lvl="1" algn="ctr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dirty="0" smtClean="0">
                <a:solidFill>
                  <a:srgbClr val="FF0000"/>
                </a:solidFill>
                <a:latin typeface="Calibri" pitchFamily="34" charset="0"/>
              </a:rPr>
              <a:t>Réduction de la production laitière</a:t>
            </a:r>
            <a:endParaRPr lang="fr-FR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0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700808"/>
            <a:ext cx="8748464" cy="4752528"/>
          </a:xfrm>
        </p:spPr>
        <p:txBody>
          <a:bodyPr>
            <a:normAutofit/>
          </a:bodyPr>
          <a:lstStyle/>
          <a:p>
            <a:r>
              <a:rPr lang="fr-FR" dirty="0" smtClean="0"/>
              <a:t>Lipomobilisation intense : trop de triglycérides arrivent au foie</a:t>
            </a:r>
          </a:p>
          <a:p>
            <a:pPr lvl="1"/>
            <a:r>
              <a:rPr lang="fr-FR" dirty="0" smtClean="0"/>
              <a:t>Le cycle de Krebs est saturé</a:t>
            </a:r>
          </a:p>
          <a:p>
            <a:pPr lvl="1"/>
            <a:r>
              <a:rPr lang="fr-FR" dirty="0" smtClean="0"/>
              <a:t>La voie des cétones prend le relai : le sang s’enrichit en acétone</a:t>
            </a:r>
            <a:endParaRPr lang="fr-FR" dirty="0"/>
          </a:p>
          <a:p>
            <a:pPr lvl="1"/>
            <a:r>
              <a:rPr lang="fr-FR" dirty="0" smtClean="0"/>
              <a:t>L’acétonémie rend l’animal apathique (« syndrome de la vache couchée »)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Conséquences sur les performances laitières</a:t>
            </a:r>
          </a:p>
          <a:p>
            <a:pPr lvl="1"/>
            <a:r>
              <a:rPr lang="fr-FR" dirty="0" smtClean="0"/>
              <a:t>1 cétose clinique = 10 cétoses </a:t>
            </a:r>
            <a:r>
              <a:rPr lang="fr-FR" dirty="0" err="1" smtClean="0"/>
              <a:t>subcliniques</a:t>
            </a:r>
            <a:r>
              <a:rPr lang="fr-FR" dirty="0" smtClean="0"/>
              <a:t> non vues</a:t>
            </a:r>
          </a:p>
          <a:p>
            <a:pPr lvl="1"/>
            <a:r>
              <a:rPr lang="fr-FR" dirty="0" smtClean="0"/>
              <a:t>Une cétose </a:t>
            </a:r>
            <a:r>
              <a:rPr lang="fr-FR" dirty="0" err="1" smtClean="0"/>
              <a:t>subclinique</a:t>
            </a:r>
            <a:r>
              <a:rPr lang="fr-FR" dirty="0" smtClean="0"/>
              <a:t> = 340 à 450  L de lait en moins sur la lactation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risque d’acétonémie (cétose)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516216" y="61318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« fièvre de lait »</a:t>
            </a:r>
          </a:p>
        </p:txBody>
      </p:sp>
      <p:pic>
        <p:nvPicPr>
          <p:cNvPr id="35" name="Picture 2" descr="http://cliniquevetodax.com/img/img77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91880" y="3284984"/>
            <a:ext cx="2095500" cy="13567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94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Étapes de la lactation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851920" y="3468913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I.1. La mise-bas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851919" y="399577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rgbClr val="9900FF"/>
                </a:solidFill>
              </a:rPr>
              <a:t>I.2. Le début de lactation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853448" y="5003884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I.4. La phase descendante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853448" y="5517232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I.5. </a:t>
            </a:r>
            <a:r>
              <a:rPr lang="fr-FR" dirty="0">
                <a:solidFill>
                  <a:schemeClr val="bg1"/>
                </a:solidFill>
              </a:rPr>
              <a:t>La période sèche</a:t>
            </a:r>
          </a:p>
        </p:txBody>
      </p:sp>
      <p:sp>
        <p:nvSpPr>
          <p:cNvPr id="18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laitières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851920" y="6011996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I.6. </a:t>
            </a:r>
            <a:r>
              <a:rPr lang="fr-FR" dirty="0">
                <a:solidFill>
                  <a:schemeClr val="bg1"/>
                </a:solidFill>
              </a:rPr>
              <a:t>La première lactation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20" y="4499828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I.3. Bilan des points critiques du début de lactation</a:t>
            </a:r>
          </a:p>
        </p:txBody>
      </p:sp>
    </p:spTree>
    <p:extLst>
      <p:ext uri="{BB962C8B-B14F-4D97-AF65-F5344CB8AC3E}">
        <p14:creationId xmlns:p14="http://schemas.microsoft.com/office/powerpoint/2010/main" val="301255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rumen est de taille réduite</a:t>
            </a:r>
          </a:p>
          <a:p>
            <a:pPr lvl="1"/>
            <a:r>
              <a:rPr lang="fr-FR" dirty="0" smtClean="0"/>
              <a:t>Le rumen a été compressé par le fœtus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Le rumen met 5</a:t>
            </a:r>
            <a:r>
              <a:rPr lang="fr-FR" dirty="0" smtClean="0">
                <a:solidFill>
                  <a:srgbClr val="FF0000"/>
                </a:solidFill>
              </a:rPr>
              <a:t>0 jours à </a:t>
            </a:r>
            <a:r>
              <a:rPr lang="fr-FR" dirty="0">
                <a:solidFill>
                  <a:srgbClr val="FF0000"/>
                </a:solidFill>
              </a:rPr>
              <a:t>reprendre son volume maximal</a:t>
            </a:r>
          </a:p>
          <a:p>
            <a:pPr lvl="1"/>
            <a:r>
              <a:rPr lang="fr-FR" dirty="0" smtClean="0"/>
              <a:t>Le rumen perdre + de volume si manque d’appétit en fin de gestation</a:t>
            </a:r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début de lactation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067944" y="5178648"/>
            <a:ext cx="115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6 semaines minimum</a:t>
            </a:r>
          </a:p>
        </p:txBody>
      </p:sp>
      <p:pic>
        <p:nvPicPr>
          <p:cNvPr id="13" name="Picture 6" descr="C:\Documents and Settings\Utilisateur\Bureau\formation\signes 46\signes des bovins 46\P10101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3549352"/>
            <a:ext cx="1856510" cy="29039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Documents and Settings\Utilisateur\Bureau\formation\signes 46\visite élevage 0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98967" y="3549352"/>
            <a:ext cx="1853353" cy="2903984"/>
          </a:xfrm>
          <a:prstGeom prst="rect">
            <a:avLst/>
          </a:prstGeom>
          <a:noFill/>
          <a:ln w="28575">
            <a:solidFill>
              <a:srgbClr val="00C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èche droite 14"/>
          <p:cNvSpPr/>
          <p:nvPr/>
        </p:nvSpPr>
        <p:spPr>
          <a:xfrm>
            <a:off x="3808191" y="4324010"/>
            <a:ext cx="1555897" cy="854638"/>
          </a:xfrm>
          <a:prstGeom prst="rightArrow">
            <a:avLst/>
          </a:prstGeom>
          <a:gradFill>
            <a:gsLst>
              <a:gs pos="100000">
                <a:srgbClr val="00CC99"/>
              </a:gs>
              <a:gs pos="0">
                <a:srgbClr val="FF0000"/>
              </a:gs>
              <a:gs pos="0">
                <a:srgbClr val="FF0000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</a:schemeClr>
              </a:gs>
            </a:gsLst>
            <a:lin ang="0" scaled="0"/>
          </a:gradFill>
          <a:ln w="28575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orme libre 15"/>
          <p:cNvSpPr/>
          <p:nvPr/>
        </p:nvSpPr>
        <p:spPr>
          <a:xfrm>
            <a:off x="1820026" y="4077071"/>
            <a:ext cx="45719" cy="1686419"/>
          </a:xfrm>
          <a:custGeom>
            <a:avLst/>
            <a:gdLst>
              <a:gd name="connsiteX0" fmla="*/ 0 w 36945"/>
              <a:gd name="connsiteY0" fmla="*/ 0 h 1985818"/>
              <a:gd name="connsiteX1" fmla="*/ 36945 w 36945"/>
              <a:gd name="connsiteY1" fmla="*/ 1985818 h 198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945" h="1985818">
                <a:moveTo>
                  <a:pt x="0" y="0"/>
                </a:moveTo>
                <a:lnTo>
                  <a:pt x="36945" y="1985818"/>
                </a:ln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 16"/>
          <p:cNvSpPr/>
          <p:nvPr/>
        </p:nvSpPr>
        <p:spPr>
          <a:xfrm flipH="1">
            <a:off x="3203849" y="4185739"/>
            <a:ext cx="144016" cy="1985818"/>
          </a:xfrm>
          <a:custGeom>
            <a:avLst/>
            <a:gdLst>
              <a:gd name="connsiteX0" fmla="*/ 0 w 36945"/>
              <a:gd name="connsiteY0" fmla="*/ 0 h 1985818"/>
              <a:gd name="connsiteX1" fmla="*/ 36945 w 36945"/>
              <a:gd name="connsiteY1" fmla="*/ 1985818 h 198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945" h="1985818">
                <a:moveTo>
                  <a:pt x="0" y="0"/>
                </a:moveTo>
                <a:lnTo>
                  <a:pt x="36945" y="1985818"/>
                </a:ln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 17"/>
          <p:cNvSpPr/>
          <p:nvPr/>
        </p:nvSpPr>
        <p:spPr>
          <a:xfrm>
            <a:off x="5772502" y="4304145"/>
            <a:ext cx="157243" cy="868219"/>
          </a:xfrm>
          <a:custGeom>
            <a:avLst/>
            <a:gdLst>
              <a:gd name="connsiteX0" fmla="*/ 129534 w 157243"/>
              <a:gd name="connsiteY0" fmla="*/ 0 h 868219"/>
              <a:gd name="connsiteX1" fmla="*/ 225 w 157243"/>
              <a:gd name="connsiteY1" fmla="*/ 424873 h 868219"/>
              <a:gd name="connsiteX2" fmla="*/ 157243 w 157243"/>
              <a:gd name="connsiteY2" fmla="*/ 868219 h 86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243" h="868219">
                <a:moveTo>
                  <a:pt x="129534" y="0"/>
                </a:moveTo>
                <a:cubicBezTo>
                  <a:pt x="62570" y="140085"/>
                  <a:pt x="-4393" y="280170"/>
                  <a:pt x="225" y="424873"/>
                </a:cubicBezTo>
                <a:cubicBezTo>
                  <a:pt x="4843" y="569576"/>
                  <a:pt x="81043" y="718897"/>
                  <a:pt x="157243" y="868219"/>
                </a:cubicBez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 18"/>
          <p:cNvSpPr/>
          <p:nvPr/>
        </p:nvSpPr>
        <p:spPr>
          <a:xfrm>
            <a:off x="6834909" y="4322618"/>
            <a:ext cx="268858" cy="905164"/>
          </a:xfrm>
          <a:custGeom>
            <a:avLst/>
            <a:gdLst>
              <a:gd name="connsiteX0" fmla="*/ 73891 w 268858"/>
              <a:gd name="connsiteY0" fmla="*/ 0 h 905164"/>
              <a:gd name="connsiteX1" fmla="*/ 267855 w 268858"/>
              <a:gd name="connsiteY1" fmla="*/ 461818 h 905164"/>
              <a:gd name="connsiteX2" fmla="*/ 0 w 268858"/>
              <a:gd name="connsiteY2" fmla="*/ 905164 h 90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858" h="905164">
                <a:moveTo>
                  <a:pt x="73891" y="0"/>
                </a:moveTo>
                <a:cubicBezTo>
                  <a:pt x="177030" y="155478"/>
                  <a:pt x="280170" y="310957"/>
                  <a:pt x="267855" y="461818"/>
                </a:cubicBezTo>
                <a:cubicBezTo>
                  <a:pt x="255540" y="612679"/>
                  <a:pt x="127770" y="758921"/>
                  <a:pt x="0" y="905164"/>
                </a:cubicBez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2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diapo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 cmpd="sng">
          <a:solidFill>
            <a:srgbClr val="FFFF00"/>
          </a:solidFill>
          <a:prstDash val="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 cmpd="sng">
          <a:solidFill>
            <a:schemeClr val="tx1"/>
          </a:solidFill>
          <a:prstDash val="solid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diapo</Template>
  <TotalTime>3121</TotalTime>
  <Words>2336</Words>
  <Application>Microsoft Office PowerPoint</Application>
  <PresentationFormat>Affichage à l'écran (4:3)</PresentationFormat>
  <Paragraphs>526</Paragraphs>
  <Slides>54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55" baseType="lpstr">
      <vt:lpstr>thème diapo</vt:lpstr>
      <vt:lpstr>Performances laitières</vt:lpstr>
      <vt:lpstr>Intro - Courbe de lactation théorique</vt:lpstr>
      <vt:lpstr>Présentation PowerPoint</vt:lpstr>
      <vt:lpstr>Présentation PowerPoint</vt:lpstr>
      <vt:lpstr>La mise bas</vt:lpstr>
      <vt:lpstr>Mise-bas et lactation</vt:lpstr>
      <vt:lpstr>Le risque d’acétonémie (cétose)</vt:lpstr>
      <vt:lpstr>Présentation PowerPoint</vt:lpstr>
      <vt:lpstr>Le début de lactation</vt:lpstr>
      <vt:lpstr>Le début de lactation</vt:lpstr>
      <vt:lpstr>Le développement des papilles ruminales</vt:lpstr>
      <vt:lpstr>Le rumen se prépare au tarissement</vt:lpstr>
      <vt:lpstr>Conséquence : le déficit du début de lactation</vt:lpstr>
      <vt:lpstr>Le déficit énergétique des 50 premiers jours</vt:lpstr>
      <vt:lpstr>La note d’état corporel comme indicateur</vt:lpstr>
      <vt:lpstr>Le déficit énergétique peut devenir sévère</vt:lpstr>
      <vt:lpstr>L’immunodépression induite</vt:lpstr>
      <vt:lpstr>La santé du foie et le début de lactation</vt:lpstr>
      <vt:lpstr>Vache maigre/grasse au vêlage</vt:lpstr>
      <vt:lpstr>Vache qui s’est très amaigri en 90 jours</vt:lpstr>
      <vt:lpstr>Présentation PowerPoint</vt:lpstr>
      <vt:lpstr>Conditions pour une perte d’état réduite</vt:lpstr>
      <vt:lpstr>Application : 1 - alimentation</vt:lpstr>
      <vt:lpstr>Application :  2 - Santé</vt:lpstr>
      <vt:lpstr>Présentation PowerPoint</vt:lpstr>
      <vt:lpstr>C’est une phase « calme »… parfois ratée !</vt:lpstr>
      <vt:lpstr>Présentation PowerPoint</vt:lpstr>
      <vt:lpstr>Pourquoi tarir ?</vt:lpstr>
      <vt:lpstr>Les risques au tarissement</vt:lpstr>
      <vt:lpstr>Présentation PowerPoint</vt:lpstr>
      <vt:lpstr>Particularité de la 1ère lactation (L1)</vt:lpstr>
      <vt:lpstr>Importance de la phase pré-pubère</vt:lpstr>
      <vt:lpstr>La mammogénèse</vt:lpstr>
      <vt:lpstr>Présentation PowerPoint</vt:lpstr>
      <vt:lpstr>Présentation PowerPoint</vt:lpstr>
      <vt:lpstr>La mamelle de la vache</vt:lpstr>
      <vt:lpstr>Compartimentation de la mamelle</vt:lpstr>
      <vt:lpstr>Le réflexe d’éjection du lait</vt:lpstr>
      <vt:lpstr>Objectif de la traite</vt:lpstr>
      <vt:lpstr>Présentation PowerPoint</vt:lpstr>
      <vt:lpstr>Galactopoïèse = maintien de la production laitière</vt:lpstr>
      <vt:lpstr>Le système de traite moderne</vt:lpstr>
      <vt:lpstr>Présentation PowerPoint</vt:lpstr>
      <vt:lpstr>Principe de la traite</vt:lpstr>
      <vt:lpstr>Epi</vt:lpstr>
      <vt:lpstr>Traite par l’arrière (TPA)</vt:lpstr>
      <vt:lpstr>Tandem </vt:lpstr>
      <vt:lpstr>Le roto</vt:lpstr>
      <vt:lpstr>Le robot de traite</vt:lpstr>
      <vt:lpstr>Salle de traite mobile</vt:lpstr>
      <vt:lpstr>Etiologie des mammites</vt:lpstr>
      <vt:lpstr>Arbre décisionnel global pour les mammites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à l’élevage</dc:title>
  <cp:lastModifiedBy>Anthony LETORT</cp:lastModifiedBy>
  <cp:revision>417</cp:revision>
  <dcterms:modified xsi:type="dcterms:W3CDTF">2014-02-22T06:20:52Z</dcterms:modified>
</cp:coreProperties>
</file>